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charts/chart13.xml" ContentType="application/vnd.openxmlformats-officedocument.drawingml.chart+xml"/>
  <Override PartName="/ppt/charts/chart15.xml" ContentType="application/vnd.openxmlformats-officedocument.drawingml.char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9.xml" ContentType="application/vnd.openxmlformats-officedocument.drawingml.chart+xml"/>
  <Override PartName="/ppt/charts/chart11.xml" ContentType="application/vnd.openxmlformats-officedocument.drawingml.chart+xml"/>
  <Override PartName="/ppt/charts/chart7.xml" ContentType="application/vnd.openxmlformats-officedocument.drawingml.chart+xml"/>
  <Default Extension="xlsx" ContentType="application/vnd.openxmlformats-officedocument.spreadsheetml.sheet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bin" ContentType="application/vnd.openxmlformats-officedocument.oleObjec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emf" ContentType="image/x-emf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ppt/charts/chart14.xml" ContentType="application/vnd.openxmlformats-officedocument.drawingml.char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charts/chart8.xml" ContentType="application/vnd.openxmlformats-officedocument.drawingml.chart+xml"/>
  <Override PartName="/ppt/charts/chart12.xml" ContentType="application/vnd.openxmlformats-officedocument.drawingml.char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charts/chart6.xml" ContentType="application/vnd.openxmlformats-officedocument.drawingml.chart+xml"/>
  <Override PartName="/ppt/charts/chart10.xml" ContentType="application/vnd.openxmlformats-officedocument.drawingml.chart+xml"/>
  <Override PartName="/ppt/charts/chart4.xml" ContentType="application/vnd.openxmlformats-officedocument.drawingml.char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0" r:id="rId1"/>
  </p:sldMasterIdLst>
  <p:handoutMasterIdLst>
    <p:handoutMasterId r:id="rId48"/>
  </p:handoutMasterIdLst>
  <p:sldIdLst>
    <p:sldId id="257" r:id="rId2"/>
    <p:sldId id="280" r:id="rId3"/>
    <p:sldId id="296" r:id="rId4"/>
    <p:sldId id="281" r:id="rId5"/>
    <p:sldId id="282" r:id="rId6"/>
    <p:sldId id="283" r:id="rId7"/>
    <p:sldId id="301" r:id="rId8"/>
    <p:sldId id="284" r:id="rId9"/>
    <p:sldId id="285" r:id="rId10"/>
    <p:sldId id="300" r:id="rId11"/>
    <p:sldId id="286" r:id="rId12"/>
    <p:sldId id="287" r:id="rId13"/>
    <p:sldId id="297" r:id="rId14"/>
    <p:sldId id="288" r:id="rId15"/>
    <p:sldId id="289" r:id="rId16"/>
    <p:sldId id="299" r:id="rId17"/>
    <p:sldId id="290" r:id="rId18"/>
    <p:sldId id="291" r:id="rId19"/>
    <p:sldId id="298" r:id="rId20"/>
    <p:sldId id="292" r:id="rId21"/>
    <p:sldId id="293" r:id="rId22"/>
    <p:sldId id="294" r:id="rId23"/>
    <p:sldId id="295" r:id="rId24"/>
    <p:sldId id="316" r:id="rId25"/>
    <p:sldId id="305" r:id="rId26"/>
    <p:sldId id="311" r:id="rId27"/>
    <p:sldId id="321" r:id="rId28"/>
    <p:sldId id="317" r:id="rId29"/>
    <p:sldId id="306" r:id="rId30"/>
    <p:sldId id="312" r:id="rId31"/>
    <p:sldId id="322" r:id="rId32"/>
    <p:sldId id="318" r:id="rId33"/>
    <p:sldId id="307" r:id="rId34"/>
    <p:sldId id="313" r:id="rId35"/>
    <p:sldId id="323" r:id="rId36"/>
    <p:sldId id="319" r:id="rId37"/>
    <p:sldId id="308" r:id="rId38"/>
    <p:sldId id="314" r:id="rId39"/>
    <p:sldId id="324" r:id="rId40"/>
    <p:sldId id="320" r:id="rId41"/>
    <p:sldId id="309" r:id="rId42"/>
    <p:sldId id="315" r:id="rId43"/>
    <p:sldId id="325" r:id="rId44"/>
    <p:sldId id="327" r:id="rId45"/>
    <p:sldId id="310" r:id="rId46"/>
    <p:sldId id="326" r:id="rId47"/>
  </p:sldIdLst>
  <p:sldSz cx="9144000" cy="6858000" type="screen4x3"/>
  <p:notesSz cx="68580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5" d="100"/>
          <a:sy n="75" d="100"/>
        </p:scale>
        <p:origin x="-930" y="-63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51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0.xlsx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1.xlsx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2.xlsx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3.xlsx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4.xlsx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5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5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6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7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8.xlsx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9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Sheet1!$A$2:$A$29</c:f>
              <c:numCache>
                <c:formatCode>[$-409]mmm\-yy;@</c:formatCode>
                <c:ptCount val="28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</c:numCache>
            </c:numRef>
          </c:cat>
          <c:val>
            <c:numRef>
              <c:f>Sheet1!$B$2:$B$29</c:f>
              <c:numCache>
                <c:formatCode>General</c:formatCode>
                <c:ptCount val="28"/>
                <c:pt idx="0">
                  <c:v>29.180327868852405</c:v>
                </c:pt>
                <c:pt idx="1">
                  <c:v>32.030401737242009</c:v>
                </c:pt>
                <c:pt idx="2">
                  <c:v>33.788395904436875</c:v>
                </c:pt>
                <c:pt idx="3">
                  <c:v>32.928064842958413</c:v>
                </c:pt>
                <c:pt idx="4">
                  <c:v>30.469644902634489</c:v>
                </c:pt>
                <c:pt idx="5">
                  <c:v>29.652996845425786</c:v>
                </c:pt>
                <c:pt idx="6">
                  <c:v>43.6</c:v>
                </c:pt>
                <c:pt idx="7">
                  <c:v>55.025906735751249</c:v>
                </c:pt>
                <c:pt idx="8">
                  <c:v>59.330985915492896</c:v>
                </c:pt>
                <c:pt idx="9">
                  <c:v>63.38432122370925</c:v>
                </c:pt>
                <c:pt idx="10">
                  <c:v>68.761552680221797</c:v>
                </c:pt>
                <c:pt idx="11">
                  <c:v>72.304832713754351</c:v>
                </c:pt>
                <c:pt idx="12">
                  <c:v>69.580731489741183</c:v>
                </c:pt>
                <c:pt idx="13">
                  <c:v>71.177944862155258</c:v>
                </c:pt>
                <c:pt idx="14">
                  <c:v>73.315363881401581</c:v>
                </c:pt>
                <c:pt idx="15">
                  <c:v>77.057115198451058</c:v>
                </c:pt>
              </c:numCache>
            </c:numRef>
          </c:val>
        </c:ser>
        <c:marker val="1"/>
        <c:axId val="73826688"/>
        <c:axId val="73828224"/>
      </c:lineChart>
      <c:dateAx>
        <c:axId val="73826688"/>
        <c:scaling>
          <c:orientation val="minMax"/>
        </c:scaling>
        <c:axPos val="b"/>
        <c:numFmt formatCode="[$-409]mmm\-yy;@" sourceLinked="0"/>
        <c:tickLblPos val="nextTo"/>
        <c:txPr>
          <a:bodyPr/>
          <a:lstStyle/>
          <a:p>
            <a:pPr>
              <a:defRPr sz="1300" baseline="0"/>
            </a:pPr>
            <a:endParaRPr lang="en-US"/>
          </a:p>
        </c:txPr>
        <c:crossAx val="73828224"/>
        <c:crosses val="autoZero"/>
        <c:auto val="1"/>
        <c:lblOffset val="100"/>
      </c:dateAx>
      <c:valAx>
        <c:axId val="73828224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73826688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Sheet1!$A$2:$A$23</c:f>
              <c:numCache>
                <c:formatCode>[$-409]mmm\-yy;@</c:formatCode>
                <c:ptCount val="22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  <c:pt idx="16">
                  <c:v>40118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40.154461920063035</c:v>
                </c:pt>
                <c:pt idx="1">
                  <c:v>40.295311091073074</c:v>
                </c:pt>
                <c:pt idx="2">
                  <c:v>40.150083379655243</c:v>
                </c:pt>
                <c:pt idx="3">
                  <c:v>40.0251696213613</c:v>
                </c:pt>
                <c:pt idx="4">
                  <c:v>40.1838511987958</c:v>
                </c:pt>
                <c:pt idx="5">
                  <c:v>40.2839821314613</c:v>
                </c:pt>
                <c:pt idx="6">
                  <c:v>40.331491712707034</c:v>
                </c:pt>
                <c:pt idx="7">
                  <c:v>40.399625351233126</c:v>
                </c:pt>
                <c:pt idx="8">
                  <c:v>40.553562275755993</c:v>
                </c:pt>
                <c:pt idx="9">
                  <c:v>40.5238046898791</c:v>
                </c:pt>
                <c:pt idx="10">
                  <c:v>40.355071726523498</c:v>
                </c:pt>
                <c:pt idx="11">
                  <c:v>40.384126822824001</c:v>
                </c:pt>
                <c:pt idx="12">
                  <c:v>40.258424119584397</c:v>
                </c:pt>
                <c:pt idx="13">
                  <c:v>40.183036607321398</c:v>
                </c:pt>
                <c:pt idx="14">
                  <c:v>40.728145629125947</c:v>
                </c:pt>
                <c:pt idx="15">
                  <c:v>42.764163502785813</c:v>
                </c:pt>
                <c:pt idx="16">
                  <c:v>44.190028866382811</c:v>
                </c:pt>
              </c:numCache>
            </c:numRef>
          </c:val>
        </c:ser>
        <c:marker val="1"/>
        <c:axId val="80999168"/>
        <c:axId val="81000704"/>
      </c:lineChart>
      <c:dateAx>
        <c:axId val="80999168"/>
        <c:scaling>
          <c:orientation val="minMax"/>
        </c:scaling>
        <c:axPos val="b"/>
        <c:numFmt formatCode="[$-409]mmm\-yy;@" sourceLinked="0"/>
        <c:tickLblPos val="nextTo"/>
        <c:crossAx val="81000704"/>
        <c:crosses val="autoZero"/>
        <c:auto val="1"/>
        <c:lblOffset val="100"/>
      </c:dateAx>
      <c:valAx>
        <c:axId val="81000704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0999168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Sheet1!$A$2:$A$23</c:f>
              <c:numCache>
                <c:formatCode>General</c:formatCode>
                <c:ptCount val="22"/>
                <c:pt idx="13" formatCode="[$-409]mmm\-yy;@">
                  <c:v>40026</c:v>
                </c:pt>
                <c:pt idx="14" formatCode="[$-409]mmm\-yy;@">
                  <c:v>40057</c:v>
                </c:pt>
                <c:pt idx="15" formatCode="[$-409]mmm\-yy;@">
                  <c:v>40087</c:v>
                </c:pt>
                <c:pt idx="16" formatCode="[$-409]mmm\-yy;@">
                  <c:v>40118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13">
                  <c:v>40.183036607321398</c:v>
                </c:pt>
                <c:pt idx="14">
                  <c:v>40.728145629125947</c:v>
                </c:pt>
                <c:pt idx="15">
                  <c:v>42.764163502785813</c:v>
                </c:pt>
                <c:pt idx="16">
                  <c:v>44.190028866382811</c:v>
                </c:pt>
              </c:numCache>
            </c:numRef>
          </c:val>
        </c:ser>
        <c:marker val="1"/>
        <c:axId val="81171968"/>
        <c:axId val="81173504"/>
      </c:lineChart>
      <c:dateAx>
        <c:axId val="81171968"/>
        <c:scaling>
          <c:orientation val="minMax"/>
        </c:scaling>
        <c:axPos val="b"/>
        <c:numFmt formatCode="[$-409]mmm\-yy;@" sourceLinked="0"/>
        <c:tickLblPos val="nextTo"/>
        <c:crossAx val="81173504"/>
        <c:crosses val="autoZero"/>
        <c:auto val="1"/>
        <c:lblOffset val="100"/>
      </c:dateAx>
      <c:valAx>
        <c:axId val="81173504"/>
        <c:scaling>
          <c:orientation val="minMax"/>
          <c:max val="50"/>
          <c:min val="0"/>
        </c:scaling>
        <c:axPos val="l"/>
        <c:majorGridlines/>
        <c:numFmt formatCode="General" sourceLinked="1"/>
        <c:tickLblPos val="nextTo"/>
        <c:crossAx val="81171968"/>
        <c:crosses val="autoZero"/>
        <c:crossBetween val="between"/>
        <c:majorUnit val="1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Sheet1!$A$2:$A$22</c:f>
              <c:numCache>
                <c:formatCode>[$-409]mmm\-yy;@</c:formatCode>
                <c:ptCount val="21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  <c:pt idx="16">
                  <c:v>40118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74.723247232472289</c:v>
                </c:pt>
                <c:pt idx="1">
                  <c:v>74.145616641901896</c:v>
                </c:pt>
                <c:pt idx="2">
                  <c:v>73.816568047337313</c:v>
                </c:pt>
                <c:pt idx="3">
                  <c:v>71.409214092141013</c:v>
                </c:pt>
                <c:pt idx="4">
                  <c:v>73.381294964028697</c:v>
                </c:pt>
                <c:pt idx="5">
                  <c:v>74.605451936872186</c:v>
                </c:pt>
                <c:pt idx="6">
                  <c:v>76.242424242424178</c:v>
                </c:pt>
                <c:pt idx="7">
                  <c:v>76.229508196721056</c:v>
                </c:pt>
                <c:pt idx="8">
                  <c:v>74.301675977653588</c:v>
                </c:pt>
                <c:pt idx="9">
                  <c:v>75.916230366492101</c:v>
                </c:pt>
                <c:pt idx="10">
                  <c:v>72.795216741405113</c:v>
                </c:pt>
                <c:pt idx="11">
                  <c:v>73.170731707316818</c:v>
                </c:pt>
                <c:pt idx="12">
                  <c:v>75.038284839203598</c:v>
                </c:pt>
                <c:pt idx="13">
                  <c:v>71.824104234527582</c:v>
                </c:pt>
                <c:pt idx="14">
                  <c:v>74.140508221225701</c:v>
                </c:pt>
                <c:pt idx="15">
                  <c:v>76.934749620637461</c:v>
                </c:pt>
                <c:pt idx="16">
                  <c:v>77.3381294964028</c:v>
                </c:pt>
              </c:numCache>
            </c:numRef>
          </c:val>
        </c:ser>
        <c:marker val="1"/>
        <c:axId val="82811904"/>
        <c:axId val="82821888"/>
      </c:lineChart>
      <c:dateAx>
        <c:axId val="82811904"/>
        <c:scaling>
          <c:orientation val="minMax"/>
        </c:scaling>
        <c:axPos val="b"/>
        <c:numFmt formatCode="[$-409]mmm\-yy;@" sourceLinked="0"/>
        <c:tickLblPos val="nextTo"/>
        <c:crossAx val="82821888"/>
        <c:crosses val="autoZero"/>
        <c:auto val="1"/>
        <c:lblOffset val="100"/>
      </c:dateAx>
      <c:valAx>
        <c:axId val="8282188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2811904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Sheet1!$A$2:$A$22</c:f>
              <c:numCache>
                <c:formatCode>General</c:formatCode>
                <c:ptCount val="21"/>
                <c:pt idx="13" formatCode="[$-409]mmm\-yy;@">
                  <c:v>40026</c:v>
                </c:pt>
                <c:pt idx="14" formatCode="[$-409]mmm\-yy;@">
                  <c:v>40057</c:v>
                </c:pt>
                <c:pt idx="15" formatCode="[$-409]mmm\-yy;@">
                  <c:v>40087</c:v>
                </c:pt>
                <c:pt idx="16" formatCode="[$-409]mmm\-yy;@">
                  <c:v>40118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13">
                  <c:v>71.824104234527582</c:v>
                </c:pt>
                <c:pt idx="14">
                  <c:v>74.140508221225701</c:v>
                </c:pt>
                <c:pt idx="15">
                  <c:v>76.934749620637461</c:v>
                </c:pt>
                <c:pt idx="16">
                  <c:v>77.3381294964028</c:v>
                </c:pt>
              </c:numCache>
            </c:numRef>
          </c:val>
        </c:ser>
        <c:marker val="1"/>
        <c:axId val="82984960"/>
        <c:axId val="82986496"/>
      </c:lineChart>
      <c:dateAx>
        <c:axId val="82984960"/>
        <c:scaling>
          <c:orientation val="minMax"/>
        </c:scaling>
        <c:axPos val="b"/>
        <c:numFmt formatCode="[$-409]mmm\-yy;@" sourceLinked="0"/>
        <c:tickLblPos val="nextTo"/>
        <c:crossAx val="82986496"/>
        <c:crosses val="autoZero"/>
        <c:auto val="1"/>
        <c:lblOffset val="100"/>
      </c:dateAx>
      <c:valAx>
        <c:axId val="8298649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2984960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Sheet1!$A$2:$A$23</c:f>
              <c:numCache>
                <c:formatCode>[$-409]mmm\-yy;@</c:formatCode>
                <c:ptCount val="22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  <c:pt idx="16">
                  <c:v>40118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1.6952699874424382</c:v>
                </c:pt>
                <c:pt idx="1">
                  <c:v>1.97039088294813</c:v>
                </c:pt>
                <c:pt idx="2">
                  <c:v>1.67377398720682</c:v>
                </c:pt>
                <c:pt idx="3">
                  <c:v>1.8381618381618301</c:v>
                </c:pt>
                <c:pt idx="4">
                  <c:v>1.05398758636842</c:v>
                </c:pt>
                <c:pt idx="5">
                  <c:v>0.98389015028651705</c:v>
                </c:pt>
                <c:pt idx="6">
                  <c:v>0.72840790842872005</c:v>
                </c:pt>
                <c:pt idx="7">
                  <c:v>1.1277482941622399</c:v>
                </c:pt>
                <c:pt idx="8">
                  <c:v>1.0278745644599299</c:v>
                </c:pt>
                <c:pt idx="9">
                  <c:v>0.97745685100387514</c:v>
                </c:pt>
                <c:pt idx="10">
                  <c:v>0.95160963757845929</c:v>
                </c:pt>
                <c:pt idx="11">
                  <c:v>1.0892018779342698</c:v>
                </c:pt>
                <c:pt idx="12">
                  <c:v>2.0161656525292777</c:v>
                </c:pt>
                <c:pt idx="13">
                  <c:v>2.7747050147492587</c:v>
                </c:pt>
                <c:pt idx="14">
                  <c:v>5.371563379003728</c:v>
                </c:pt>
                <c:pt idx="15">
                  <c:v>7.4720670391061423</c:v>
                </c:pt>
                <c:pt idx="16">
                  <c:v>8.3294294012929804</c:v>
                </c:pt>
              </c:numCache>
            </c:numRef>
          </c:val>
        </c:ser>
        <c:marker val="1"/>
        <c:axId val="83031552"/>
        <c:axId val="83033088"/>
      </c:lineChart>
      <c:dateAx>
        <c:axId val="83031552"/>
        <c:scaling>
          <c:orientation val="minMax"/>
        </c:scaling>
        <c:axPos val="b"/>
        <c:numFmt formatCode="[$-409]mmm\-yy;@" sourceLinked="0"/>
        <c:tickLblPos val="nextTo"/>
        <c:crossAx val="83033088"/>
        <c:crosses val="autoZero"/>
        <c:auto val="1"/>
        <c:lblOffset val="100"/>
      </c:dateAx>
      <c:valAx>
        <c:axId val="8303308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3031552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Sheet1!$A$2:$A$23</c:f>
              <c:numCache>
                <c:formatCode>General</c:formatCode>
                <c:ptCount val="22"/>
                <c:pt idx="13" formatCode="[$-409]mmm\-yy;@">
                  <c:v>40026</c:v>
                </c:pt>
                <c:pt idx="14" formatCode="[$-409]mmm\-yy;@">
                  <c:v>40057</c:v>
                </c:pt>
                <c:pt idx="15" formatCode="[$-409]mmm\-yy;@">
                  <c:v>40087</c:v>
                </c:pt>
                <c:pt idx="16" formatCode="[$-409]mmm\-yy;@">
                  <c:v>40118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13">
                  <c:v>2.7747050147492587</c:v>
                </c:pt>
                <c:pt idx="14">
                  <c:v>5.371563379003728</c:v>
                </c:pt>
                <c:pt idx="15">
                  <c:v>7.4720670391061423</c:v>
                </c:pt>
                <c:pt idx="16">
                  <c:v>8.3294294012929804</c:v>
                </c:pt>
              </c:numCache>
            </c:numRef>
          </c:val>
        </c:ser>
        <c:marker val="1"/>
        <c:axId val="82696448"/>
        <c:axId val="82698240"/>
      </c:lineChart>
      <c:dateAx>
        <c:axId val="82696448"/>
        <c:scaling>
          <c:orientation val="minMax"/>
        </c:scaling>
        <c:axPos val="b"/>
        <c:numFmt formatCode="[$-409]mmm\-yy;@" sourceLinked="0"/>
        <c:tickLblPos val="nextTo"/>
        <c:crossAx val="82698240"/>
        <c:crosses val="autoZero"/>
        <c:auto val="1"/>
        <c:lblOffset val="100"/>
      </c:dateAx>
      <c:valAx>
        <c:axId val="82698240"/>
        <c:scaling>
          <c:orientation val="minMax"/>
          <c:max val="10"/>
          <c:min val="0"/>
        </c:scaling>
        <c:axPos val="l"/>
        <c:majorGridlines/>
        <c:numFmt formatCode="General" sourceLinked="1"/>
        <c:tickLblPos val="nextTo"/>
        <c:crossAx val="82696448"/>
        <c:crosses val="autoZero"/>
        <c:crossBetween val="between"/>
        <c:majorUnit val="2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Sheet1!$A$2:$A$23</c:f>
              <c:numCache>
                <c:formatCode>[$-409]mmm\-yy;@</c:formatCode>
                <c:ptCount val="22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53.818181818181813</c:v>
                </c:pt>
                <c:pt idx="1">
                  <c:v>55.464480874316834</c:v>
                </c:pt>
                <c:pt idx="2">
                  <c:v>56.983240223463532</c:v>
                </c:pt>
                <c:pt idx="3">
                  <c:v>54.581151832460698</c:v>
                </c:pt>
                <c:pt idx="4">
                  <c:v>54.857997010463194</c:v>
                </c:pt>
                <c:pt idx="5">
                  <c:v>53.3536585365853</c:v>
                </c:pt>
                <c:pt idx="6">
                  <c:v>58.039816232771891</c:v>
                </c:pt>
                <c:pt idx="7">
                  <c:v>71.009771986970549</c:v>
                </c:pt>
                <c:pt idx="8">
                  <c:v>73.542600896860819</c:v>
                </c:pt>
                <c:pt idx="9">
                  <c:v>78.755690440060704</c:v>
                </c:pt>
                <c:pt idx="10">
                  <c:v>76.079136690647402</c:v>
                </c:pt>
                <c:pt idx="11">
                  <c:v>72.267536704730801</c:v>
                </c:pt>
                <c:pt idx="12">
                  <c:v>66.778523489932979</c:v>
                </c:pt>
                <c:pt idx="13">
                  <c:v>70.782608695652101</c:v>
                </c:pt>
                <c:pt idx="14">
                  <c:v>75.655430711610208</c:v>
                </c:pt>
                <c:pt idx="15">
                  <c:v>74.291938997821248</c:v>
                </c:pt>
              </c:numCache>
            </c:numRef>
          </c:val>
        </c:ser>
        <c:marker val="1"/>
        <c:axId val="73648768"/>
        <c:axId val="73654656"/>
      </c:lineChart>
      <c:dateAx>
        <c:axId val="73648768"/>
        <c:scaling>
          <c:orientation val="minMax"/>
        </c:scaling>
        <c:axPos val="b"/>
        <c:numFmt formatCode="[$-409]mmm\-yy;@" sourceLinked="0"/>
        <c:tickLblPos val="nextTo"/>
        <c:crossAx val="73654656"/>
        <c:crosses val="autoZero"/>
        <c:auto val="1"/>
        <c:lblOffset val="100"/>
      </c:dateAx>
      <c:valAx>
        <c:axId val="7365465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73648768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Sheet1!$A$2:$A$27</c:f>
              <c:numCache>
                <c:formatCode>[$-409]mmm\-yy;@</c:formatCode>
                <c:ptCount val="26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</c:numCache>
            </c:numRef>
          </c:cat>
          <c:val>
            <c:numRef>
              <c:f>Sheet1!$B$2:$B$27</c:f>
              <c:numCache>
                <c:formatCode>General</c:formatCode>
                <c:ptCount val="26"/>
                <c:pt idx="0">
                  <c:v>37.895437895437802</c:v>
                </c:pt>
                <c:pt idx="1">
                  <c:v>39.243027888446143</c:v>
                </c:pt>
                <c:pt idx="2">
                  <c:v>39.486837720759702</c:v>
                </c:pt>
                <c:pt idx="3">
                  <c:v>39.131886477462238</c:v>
                </c:pt>
                <c:pt idx="4">
                  <c:v>41.085014885874912</c:v>
                </c:pt>
                <c:pt idx="5">
                  <c:v>44.5069490403706</c:v>
                </c:pt>
                <c:pt idx="6">
                  <c:v>45.896853713915</c:v>
                </c:pt>
                <c:pt idx="7">
                  <c:v>49.055978800927413</c:v>
                </c:pt>
                <c:pt idx="8">
                  <c:v>50.313634862990995</c:v>
                </c:pt>
                <c:pt idx="9">
                  <c:v>53.902358020591166</c:v>
                </c:pt>
                <c:pt idx="10">
                  <c:v>54.170922710248497</c:v>
                </c:pt>
                <c:pt idx="11">
                  <c:v>52.783505154639101</c:v>
                </c:pt>
                <c:pt idx="12">
                  <c:v>51.911049339819243</c:v>
                </c:pt>
                <c:pt idx="13">
                  <c:v>50.7902298850574</c:v>
                </c:pt>
                <c:pt idx="14">
                  <c:v>53.323699421965294</c:v>
                </c:pt>
                <c:pt idx="15">
                  <c:v>50.707803992740395</c:v>
                </c:pt>
              </c:numCache>
            </c:numRef>
          </c:val>
        </c:ser>
        <c:marker val="1"/>
        <c:axId val="80186368"/>
        <c:axId val="80188160"/>
      </c:lineChart>
      <c:dateAx>
        <c:axId val="80186368"/>
        <c:scaling>
          <c:orientation val="minMax"/>
        </c:scaling>
        <c:axPos val="b"/>
        <c:numFmt formatCode="[$-409]mmm\-yy;@" sourceLinked="0"/>
        <c:tickLblPos val="nextTo"/>
        <c:crossAx val="80188160"/>
        <c:crosses val="autoZero"/>
        <c:auto val="1"/>
        <c:lblOffset val="100"/>
      </c:dateAx>
      <c:valAx>
        <c:axId val="80188160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0186368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Sheet1!$A$2:$A$24</c:f>
              <c:numCache>
                <c:formatCode>[$-409]mmm\-yy;@</c:formatCode>
                <c:ptCount val="23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44.892086330935257</c:v>
                </c:pt>
                <c:pt idx="1">
                  <c:v>47.759282970550501</c:v>
                </c:pt>
                <c:pt idx="2">
                  <c:v>45.596502186133613</c:v>
                </c:pt>
                <c:pt idx="3">
                  <c:v>45.425257731958766</c:v>
                </c:pt>
                <c:pt idx="4">
                  <c:v>46.055979643765902</c:v>
                </c:pt>
                <c:pt idx="5">
                  <c:v>47.416843595187395</c:v>
                </c:pt>
                <c:pt idx="6">
                  <c:v>42.996108949416303</c:v>
                </c:pt>
                <c:pt idx="7">
                  <c:v>51.207022677395635</c:v>
                </c:pt>
                <c:pt idx="8">
                  <c:v>61.821974965229394</c:v>
                </c:pt>
                <c:pt idx="9">
                  <c:v>62.971054068814794</c:v>
                </c:pt>
                <c:pt idx="10">
                  <c:v>61.327713382507874</c:v>
                </c:pt>
                <c:pt idx="11">
                  <c:v>56.066705002875274</c:v>
                </c:pt>
                <c:pt idx="12">
                  <c:v>58.082813386273401</c:v>
                </c:pt>
                <c:pt idx="13">
                  <c:v>55.406852248394003</c:v>
                </c:pt>
                <c:pt idx="14">
                  <c:v>55.876180482686102</c:v>
                </c:pt>
                <c:pt idx="15">
                  <c:v>58.256880733944897</c:v>
                </c:pt>
              </c:numCache>
            </c:numRef>
          </c:val>
        </c:ser>
        <c:marker val="1"/>
        <c:axId val="80451840"/>
        <c:axId val="80457728"/>
      </c:lineChart>
      <c:dateAx>
        <c:axId val="80451840"/>
        <c:scaling>
          <c:orientation val="minMax"/>
        </c:scaling>
        <c:axPos val="b"/>
        <c:numFmt formatCode="[$-409]mmm\-yy;@" sourceLinked="0"/>
        <c:tickLblPos val="nextTo"/>
        <c:crossAx val="80457728"/>
        <c:crosses val="autoZero"/>
        <c:auto val="1"/>
        <c:lblOffset val="100"/>
      </c:dateAx>
      <c:valAx>
        <c:axId val="8045772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0451840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Sheet1!$A$2:$A$23</c:f>
              <c:numCache>
                <c:formatCode>[$-409]mmm\-yy;@</c:formatCode>
                <c:ptCount val="22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</c:numCache>
            </c:numRef>
          </c:cat>
          <c:val>
            <c:numRef>
              <c:f>Sheet1!$B$2:$B$23</c:f>
              <c:numCache>
                <c:formatCode>General</c:formatCode>
                <c:ptCount val="22"/>
                <c:pt idx="0">
                  <c:v>41.531914893616943</c:v>
                </c:pt>
                <c:pt idx="1">
                  <c:v>38.068635275339112</c:v>
                </c:pt>
                <c:pt idx="2">
                  <c:v>40.421940928270011</c:v>
                </c:pt>
                <c:pt idx="3">
                  <c:v>40.8658008658008</c:v>
                </c:pt>
                <c:pt idx="4">
                  <c:v>38.961038961038902</c:v>
                </c:pt>
                <c:pt idx="5">
                  <c:v>39.592183517417098</c:v>
                </c:pt>
                <c:pt idx="6">
                  <c:v>37.462834489593519</c:v>
                </c:pt>
                <c:pt idx="7">
                  <c:v>45.221843003412843</c:v>
                </c:pt>
                <c:pt idx="8">
                  <c:v>48.672019765287196</c:v>
                </c:pt>
                <c:pt idx="9">
                  <c:v>49.630996309963102</c:v>
                </c:pt>
                <c:pt idx="10">
                  <c:v>46.814404432132818</c:v>
                </c:pt>
                <c:pt idx="11">
                  <c:v>45.788770053475957</c:v>
                </c:pt>
                <c:pt idx="12">
                  <c:v>42.310231023102219</c:v>
                </c:pt>
                <c:pt idx="13">
                  <c:v>49.065420560747519</c:v>
                </c:pt>
                <c:pt idx="14">
                  <c:v>49.396898334290597</c:v>
                </c:pt>
                <c:pt idx="15">
                  <c:v>55.100671140939511</c:v>
                </c:pt>
              </c:numCache>
            </c:numRef>
          </c:val>
        </c:ser>
        <c:marker val="1"/>
        <c:axId val="80309632"/>
        <c:axId val="80319616"/>
      </c:lineChart>
      <c:dateAx>
        <c:axId val="80309632"/>
        <c:scaling>
          <c:orientation val="minMax"/>
        </c:scaling>
        <c:axPos val="b"/>
        <c:numFmt formatCode="[$-409]mmm\-yy;@" sourceLinked="0"/>
        <c:tickLblPos val="nextTo"/>
        <c:crossAx val="80319616"/>
        <c:crosses val="autoZero"/>
        <c:auto val="1"/>
        <c:lblOffset val="100"/>
      </c:dateAx>
      <c:valAx>
        <c:axId val="80319616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0309632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Sheet1!$A$2:$A$24</c:f>
              <c:numCache>
                <c:formatCode>[$-409]mmm\-yy;@</c:formatCode>
                <c:ptCount val="23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  <c:pt idx="16">
                  <c:v>40118</c:v>
                </c:pt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0">
                  <c:v>26.523236772262589</c:v>
                </c:pt>
                <c:pt idx="1">
                  <c:v>26.746416882970234</c:v>
                </c:pt>
                <c:pt idx="2">
                  <c:v>26.246938321086628</c:v>
                </c:pt>
                <c:pt idx="3">
                  <c:v>26</c:v>
                </c:pt>
                <c:pt idx="4">
                  <c:v>25.558726910442086</c:v>
                </c:pt>
                <c:pt idx="5">
                  <c:v>25.379574876138687</c:v>
                </c:pt>
                <c:pt idx="6">
                  <c:v>25.305713683322665</c:v>
                </c:pt>
                <c:pt idx="7">
                  <c:v>25.436538962731266</c:v>
                </c:pt>
                <c:pt idx="8">
                  <c:v>25.835600965240999</c:v>
                </c:pt>
                <c:pt idx="9">
                  <c:v>25.90257296857515</c:v>
                </c:pt>
                <c:pt idx="10">
                  <c:v>25.973298002445887</c:v>
                </c:pt>
                <c:pt idx="11">
                  <c:v>26.1305764921572</c:v>
                </c:pt>
                <c:pt idx="12">
                  <c:v>25.9562147610098</c:v>
                </c:pt>
                <c:pt idx="13">
                  <c:v>25.780584373277161</c:v>
                </c:pt>
                <c:pt idx="14">
                  <c:v>26.1960823606031</c:v>
                </c:pt>
                <c:pt idx="15">
                  <c:v>27.988539814265806</c:v>
                </c:pt>
                <c:pt idx="16">
                  <c:v>29.255501641915366</c:v>
                </c:pt>
              </c:numCache>
            </c:numRef>
          </c:val>
        </c:ser>
        <c:marker val="1"/>
        <c:axId val="80587776"/>
        <c:axId val="80589568"/>
      </c:lineChart>
      <c:dateAx>
        <c:axId val="80587776"/>
        <c:scaling>
          <c:orientation val="minMax"/>
        </c:scaling>
        <c:axPos val="b"/>
        <c:numFmt formatCode="[$-409]mmm\-yy;@" sourceLinked="0"/>
        <c:tickLblPos val="nextTo"/>
        <c:crossAx val="80589568"/>
        <c:crosses val="autoZero"/>
        <c:auto val="1"/>
        <c:lblOffset val="100"/>
      </c:dateAx>
      <c:valAx>
        <c:axId val="8058956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0587776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Sheet1!$A$2:$A$24</c:f>
              <c:numCache>
                <c:formatCode>General</c:formatCode>
                <c:ptCount val="23"/>
                <c:pt idx="13" formatCode="[$-409]mmm\-yy;@">
                  <c:v>40026</c:v>
                </c:pt>
                <c:pt idx="14" formatCode="[$-409]mmm\-yy;@">
                  <c:v>40057</c:v>
                </c:pt>
                <c:pt idx="15" formatCode="[$-409]mmm\-yy;@">
                  <c:v>40087</c:v>
                </c:pt>
                <c:pt idx="16" formatCode="[$-409]mmm\-yy;@">
                  <c:v>40118</c:v>
                </c:pt>
              </c:numCache>
            </c:numRef>
          </c:cat>
          <c:val>
            <c:numRef>
              <c:f>Sheet1!$B$2:$B$24</c:f>
              <c:numCache>
                <c:formatCode>General</c:formatCode>
                <c:ptCount val="23"/>
                <c:pt idx="13">
                  <c:v>25.780584373277161</c:v>
                </c:pt>
                <c:pt idx="14">
                  <c:v>26.1960823606031</c:v>
                </c:pt>
                <c:pt idx="15">
                  <c:v>27.988539814265806</c:v>
                </c:pt>
                <c:pt idx="16">
                  <c:v>29.255501641915366</c:v>
                </c:pt>
              </c:numCache>
            </c:numRef>
          </c:val>
        </c:ser>
        <c:marker val="1"/>
        <c:axId val="80855040"/>
        <c:axId val="80856576"/>
      </c:lineChart>
      <c:dateAx>
        <c:axId val="80855040"/>
        <c:scaling>
          <c:orientation val="minMax"/>
        </c:scaling>
        <c:axPos val="b"/>
        <c:numFmt formatCode="[$-409]mmm\-yy;@" sourceLinked="0"/>
        <c:tickLblPos val="nextTo"/>
        <c:crossAx val="80856576"/>
        <c:crosses val="autoZero"/>
        <c:auto val="1"/>
        <c:lblOffset val="100"/>
      </c:dateAx>
      <c:valAx>
        <c:axId val="80856576"/>
        <c:scaling>
          <c:orientation val="minMax"/>
          <c:max val="50"/>
        </c:scaling>
        <c:axPos val="l"/>
        <c:majorGridlines/>
        <c:numFmt formatCode="General" sourceLinked="1"/>
        <c:tickLblPos val="nextTo"/>
        <c:crossAx val="80855040"/>
        <c:crosses val="autoZero"/>
        <c:crossBetween val="between"/>
        <c:majorUnit val="1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Sheet1!$A$2:$A$22</c:f>
              <c:numCache>
                <c:formatCode>[$-409]mmm\-yy;@</c:formatCode>
                <c:ptCount val="21"/>
                <c:pt idx="0">
                  <c:v>39630</c:v>
                </c:pt>
                <c:pt idx="1">
                  <c:v>39661</c:v>
                </c:pt>
                <c:pt idx="2">
                  <c:v>39692</c:v>
                </c:pt>
                <c:pt idx="3">
                  <c:v>39722</c:v>
                </c:pt>
                <c:pt idx="4">
                  <c:v>39753</c:v>
                </c:pt>
                <c:pt idx="5">
                  <c:v>39783</c:v>
                </c:pt>
                <c:pt idx="6">
                  <c:v>39814</c:v>
                </c:pt>
                <c:pt idx="7">
                  <c:v>39845</c:v>
                </c:pt>
                <c:pt idx="8">
                  <c:v>39873</c:v>
                </c:pt>
                <c:pt idx="9">
                  <c:v>39904</c:v>
                </c:pt>
                <c:pt idx="10">
                  <c:v>39934</c:v>
                </c:pt>
                <c:pt idx="11">
                  <c:v>39965</c:v>
                </c:pt>
                <c:pt idx="12">
                  <c:v>39995</c:v>
                </c:pt>
                <c:pt idx="13">
                  <c:v>40026</c:v>
                </c:pt>
                <c:pt idx="14">
                  <c:v>40057</c:v>
                </c:pt>
                <c:pt idx="15">
                  <c:v>40087</c:v>
                </c:pt>
                <c:pt idx="16">
                  <c:v>40118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0">
                  <c:v>48.215090090090001</c:v>
                </c:pt>
                <c:pt idx="1">
                  <c:v>48.1200045029832</c:v>
                </c:pt>
                <c:pt idx="2">
                  <c:v>48.163990889395002</c:v>
                </c:pt>
                <c:pt idx="3">
                  <c:v>47.993439037725501</c:v>
                </c:pt>
                <c:pt idx="4">
                  <c:v>47.8022568511552</c:v>
                </c:pt>
                <c:pt idx="5">
                  <c:v>47.538805018073511</c:v>
                </c:pt>
                <c:pt idx="6">
                  <c:v>47.462262662388802</c:v>
                </c:pt>
                <c:pt idx="7">
                  <c:v>47.430830039525603</c:v>
                </c:pt>
                <c:pt idx="8">
                  <c:v>47.543167495004226</c:v>
                </c:pt>
                <c:pt idx="9">
                  <c:v>47.429847262393935</c:v>
                </c:pt>
                <c:pt idx="10">
                  <c:v>47.394906724952911</c:v>
                </c:pt>
                <c:pt idx="11">
                  <c:v>47.370291400141994</c:v>
                </c:pt>
                <c:pt idx="12">
                  <c:v>47.206477732793495</c:v>
                </c:pt>
                <c:pt idx="13">
                  <c:v>46.879057225606608</c:v>
                </c:pt>
                <c:pt idx="14">
                  <c:v>47.127872127872102</c:v>
                </c:pt>
                <c:pt idx="15">
                  <c:v>48.503200393894595</c:v>
                </c:pt>
                <c:pt idx="16">
                  <c:v>49.804534792806798</c:v>
                </c:pt>
              </c:numCache>
            </c:numRef>
          </c:val>
        </c:ser>
        <c:marker val="1"/>
        <c:axId val="80701312"/>
        <c:axId val="80702848"/>
      </c:lineChart>
      <c:dateAx>
        <c:axId val="80701312"/>
        <c:scaling>
          <c:orientation val="minMax"/>
        </c:scaling>
        <c:axPos val="b"/>
        <c:numFmt formatCode="[$-409]mmm\-yy;@" sourceLinked="0"/>
        <c:tickLblPos val="nextTo"/>
        <c:crossAx val="80702848"/>
        <c:crosses val="autoZero"/>
        <c:auto val="1"/>
        <c:lblOffset val="100"/>
      </c:dateAx>
      <c:valAx>
        <c:axId val="80702848"/>
        <c:scaling>
          <c:orientation val="minMax"/>
          <c:max val="100"/>
        </c:scaling>
        <c:axPos val="l"/>
        <c:majorGridlines/>
        <c:numFmt formatCode="General" sourceLinked="1"/>
        <c:tickLblPos val="nextTo"/>
        <c:crossAx val="80701312"/>
        <c:crosses val="autoZero"/>
        <c:crossBetween val="between"/>
        <c:majorUnit val="2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lineChart>
        <c:grouping val="standard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ln w="63494"/>
          </c:spPr>
          <c:cat>
            <c:numRef>
              <c:f>Sheet1!$A$2:$A$22</c:f>
              <c:numCache>
                <c:formatCode>General</c:formatCode>
                <c:ptCount val="21"/>
                <c:pt idx="13" formatCode="[$-409]mmm\-yy;@">
                  <c:v>40026</c:v>
                </c:pt>
                <c:pt idx="14" formatCode="[$-409]mmm\-yy;@">
                  <c:v>40057</c:v>
                </c:pt>
                <c:pt idx="15" formatCode="[$-409]mmm\-yy;@">
                  <c:v>40087</c:v>
                </c:pt>
                <c:pt idx="16" formatCode="[$-409]mmm\-yy;@">
                  <c:v>40118</c:v>
                </c:pt>
              </c:numCache>
            </c:numRef>
          </c:cat>
          <c:val>
            <c:numRef>
              <c:f>Sheet1!$B$2:$B$22</c:f>
              <c:numCache>
                <c:formatCode>General</c:formatCode>
                <c:ptCount val="21"/>
                <c:pt idx="13">
                  <c:v>46.879057225606608</c:v>
                </c:pt>
                <c:pt idx="14">
                  <c:v>47.127872127872102</c:v>
                </c:pt>
                <c:pt idx="15">
                  <c:v>48.503200393894595</c:v>
                </c:pt>
                <c:pt idx="16">
                  <c:v>49.804534792806798</c:v>
                </c:pt>
              </c:numCache>
            </c:numRef>
          </c:val>
        </c:ser>
        <c:marker val="1"/>
        <c:axId val="80726656"/>
        <c:axId val="80732544"/>
      </c:lineChart>
      <c:dateAx>
        <c:axId val="80726656"/>
        <c:scaling>
          <c:orientation val="minMax"/>
        </c:scaling>
        <c:axPos val="b"/>
        <c:numFmt formatCode="[$-409]mmm\-yy;@" sourceLinked="0"/>
        <c:tickLblPos val="nextTo"/>
        <c:crossAx val="80732544"/>
        <c:crosses val="autoZero"/>
        <c:auto val="1"/>
        <c:lblOffset val="100"/>
      </c:dateAx>
      <c:valAx>
        <c:axId val="80732544"/>
        <c:scaling>
          <c:orientation val="minMax"/>
          <c:max val="50"/>
          <c:min val="0"/>
        </c:scaling>
        <c:axPos val="l"/>
        <c:majorGridlines/>
        <c:numFmt formatCode="General" sourceLinked="1"/>
        <c:tickLblPos val="nextTo"/>
        <c:crossAx val="80726656"/>
        <c:crosses val="autoZero"/>
        <c:crossBetween val="between"/>
        <c:majorUnit val="10"/>
      </c:valAx>
    </c:plotArea>
    <c:plotVisOnly val="1"/>
    <c:dispBlanksAs val="gap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49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829675"/>
            <a:ext cx="2971800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DC99906-541A-44E1-BFA1-1377857D03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8763000" cy="5943600"/>
            <a:chOff x="0" y="0"/>
            <a:chExt cx="5520" cy="3744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110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6" name="Group 4"/>
            <p:cNvGrpSpPr>
              <a:grpSpLocks/>
            </p:cNvGrpSpPr>
            <p:nvPr userDrawn="1"/>
          </p:nvGrpSpPr>
          <p:grpSpPr bwMode="auto">
            <a:xfrm>
              <a:off x="0" y="2208"/>
              <a:ext cx="5520" cy="1536"/>
              <a:chOff x="0" y="2208"/>
              <a:chExt cx="5520" cy="1536"/>
            </a:xfrm>
          </p:grpSpPr>
          <p:sp>
            <p:nvSpPr>
              <p:cNvPr id="10" name="Rectangle 5"/>
              <p:cNvSpPr>
                <a:spLocks noChangeArrowheads="1"/>
              </p:cNvSpPr>
              <p:nvPr/>
            </p:nvSpPr>
            <p:spPr bwMode="ltGray">
              <a:xfrm>
                <a:off x="624" y="2208"/>
                <a:ext cx="4896" cy="1536"/>
              </a:xfrm>
              <a:prstGeom prst="rect">
                <a:avLst/>
              </a:prstGeom>
              <a:solidFill>
                <a:schemeClr val="bg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1" name="Rectangle 6"/>
              <p:cNvSpPr>
                <a:spLocks noChangeArrowheads="1"/>
              </p:cNvSpPr>
              <p:nvPr/>
            </p:nvSpPr>
            <p:spPr bwMode="white">
              <a:xfrm>
                <a:off x="654" y="2352"/>
                <a:ext cx="4818" cy="1347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12" name="Line 7"/>
              <p:cNvSpPr>
                <a:spLocks noChangeShapeType="1"/>
              </p:cNvSpPr>
              <p:nvPr/>
            </p:nvSpPr>
            <p:spPr bwMode="auto">
              <a:xfrm>
                <a:off x="0" y="3072"/>
                <a:ext cx="624" cy="0"/>
              </a:xfrm>
              <a:prstGeom prst="line">
                <a:avLst/>
              </a:prstGeom>
              <a:noFill/>
              <a:ln w="5080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grpSp>
          <p:nvGrpSpPr>
            <p:cNvPr id="7" name="Group 8"/>
            <p:cNvGrpSpPr>
              <a:grpSpLocks/>
            </p:cNvGrpSpPr>
            <p:nvPr userDrawn="1"/>
          </p:nvGrpSpPr>
          <p:grpSpPr bwMode="auto">
            <a:xfrm>
              <a:off x="400" y="336"/>
              <a:ext cx="5088" cy="192"/>
              <a:chOff x="400" y="336"/>
              <a:chExt cx="5088" cy="192"/>
            </a:xfrm>
          </p:grpSpPr>
          <p:sp>
            <p:nvSpPr>
              <p:cNvPr id="8" name="Rectangle 9"/>
              <p:cNvSpPr>
                <a:spLocks noChangeArrowheads="1"/>
              </p:cNvSpPr>
              <p:nvPr/>
            </p:nvSpPr>
            <p:spPr bwMode="auto">
              <a:xfrm>
                <a:off x="3952" y="336"/>
                <a:ext cx="1536" cy="19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9" name="Line 10"/>
              <p:cNvSpPr>
                <a:spLocks noChangeShapeType="1"/>
              </p:cNvSpPr>
              <p:nvPr/>
            </p:nvSpPr>
            <p:spPr bwMode="auto">
              <a:xfrm>
                <a:off x="400" y="432"/>
                <a:ext cx="5088" cy="0"/>
              </a:xfrm>
              <a:prstGeom prst="line">
                <a:avLst/>
              </a:prstGeom>
              <a:noFill/>
              <a:ln w="444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73739" name="Rectangle 11"/>
          <p:cNvSpPr>
            <a:spLocks noGrp="1" noChangeArrowheads="1"/>
          </p:cNvSpPr>
          <p:nvPr>
            <p:ph type="ctrTitle"/>
          </p:nvPr>
        </p:nvSpPr>
        <p:spPr>
          <a:xfrm>
            <a:off x="2057400" y="1143000"/>
            <a:ext cx="6629400" cy="22098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3740" name="Rectangle 1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962400"/>
            <a:ext cx="6858000" cy="1600200"/>
          </a:xfrm>
        </p:spPr>
        <p:txBody>
          <a:bodyPr anchor="ctr"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half" idx="10"/>
          </p:nvPr>
        </p:nvSpPr>
        <p:spPr>
          <a:xfrm>
            <a:off x="912813" y="6251575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354388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787107-B85F-472B-B90A-5C24583D7A0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4B394-AED4-4451-BA2A-2693BC637B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43700" y="277813"/>
            <a:ext cx="19431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7813"/>
            <a:ext cx="56769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2FDB91-ADA3-461B-B40E-EC18E03BD8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D9CFDE-6B06-400B-8950-0C40511A54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E7BA88-D7C0-4500-9AB4-05EDE98597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38100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ADE5EC-D5BE-4EB8-9C2A-26FC74736C7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6CDC2D-0DC4-4392-8E08-5BD28587AF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C471E7-1AB0-4F8F-9CBA-0629B95DBEF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0C4811-4FE1-4E77-861A-00E2D1853D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2348D-BFA1-4266-ABCB-FDE764C29F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9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074B217-71AC-4CBC-A33D-19A63A54CEE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0"/>
            <a:ext cx="8686800" cy="4876800"/>
            <a:chOff x="0" y="0"/>
            <a:chExt cx="5472" cy="3072"/>
          </a:xfrm>
        </p:grpSpPr>
        <p:sp>
          <p:nvSpPr>
            <p:cNvPr id="72707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384" cy="3072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lang="en-US" sz="2400">
                <a:latin typeface="Times New Roman" pitchFamily="18" charset="0"/>
              </a:endParaRPr>
            </a:p>
          </p:txBody>
        </p:sp>
        <p:grpSp>
          <p:nvGrpSpPr>
            <p:cNvPr id="7178" name="Group 4"/>
            <p:cNvGrpSpPr>
              <a:grpSpLocks/>
            </p:cNvGrpSpPr>
            <p:nvPr/>
          </p:nvGrpSpPr>
          <p:grpSpPr bwMode="auto">
            <a:xfrm>
              <a:off x="240" y="893"/>
              <a:ext cx="5232" cy="115"/>
              <a:chOff x="240" y="893"/>
              <a:chExt cx="5232" cy="115"/>
            </a:xfrm>
          </p:grpSpPr>
          <p:sp>
            <p:nvSpPr>
              <p:cNvPr id="72709" name="Rectangle 5"/>
              <p:cNvSpPr>
                <a:spLocks noChangeArrowheads="1"/>
              </p:cNvSpPr>
              <p:nvPr/>
            </p:nvSpPr>
            <p:spPr bwMode="auto">
              <a:xfrm>
                <a:off x="4320" y="893"/>
                <a:ext cx="1152" cy="115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>
                  <a:defRPr/>
                </a:pPr>
                <a:endParaRPr lang="en-US" sz="2400">
                  <a:latin typeface="Times New Roman" pitchFamily="18" charset="0"/>
                </a:endParaRPr>
              </a:p>
            </p:txBody>
          </p:sp>
          <p:sp>
            <p:nvSpPr>
              <p:cNvPr id="72710" name="Line 6"/>
              <p:cNvSpPr>
                <a:spLocks noChangeShapeType="1"/>
              </p:cNvSpPr>
              <p:nvPr/>
            </p:nvSpPr>
            <p:spPr bwMode="auto">
              <a:xfrm>
                <a:off x="240" y="941"/>
                <a:ext cx="5232" cy="0"/>
              </a:xfrm>
              <a:prstGeom prst="line">
                <a:avLst/>
              </a:prstGeom>
              <a:noFill/>
              <a:ln w="19050">
                <a:solidFill>
                  <a:schemeClr val="bg2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</p:grpSp>
      <p:sp>
        <p:nvSpPr>
          <p:cNvPr id="7171" name="Rectangle 7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277813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7172" name="Rectangle 8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600200"/>
            <a:ext cx="77724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2713" name="Rectangle 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251575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14" name="Rectangle 1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352800" y="62484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2715" name="Rectangle 1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265189F0-5C8B-4EFC-A9B7-B687F2D1AF0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72716" name="Line 12"/>
          <p:cNvSpPr>
            <a:spLocks noChangeShapeType="1"/>
          </p:cNvSpPr>
          <p:nvPr/>
        </p:nvSpPr>
        <p:spPr bwMode="auto">
          <a:xfrm>
            <a:off x="0" y="4876800"/>
            <a:ext cx="609600" cy="0"/>
          </a:xfrm>
          <a:prstGeom prst="line">
            <a:avLst/>
          </a:prstGeom>
          <a:noFill/>
          <a:ln w="44450">
            <a:solidFill>
              <a:schemeClr val="bg2"/>
            </a:solidFill>
            <a:round/>
            <a:headEnd/>
            <a:tailEnd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51" r:id="rId2"/>
    <p:sldLayoutId id="2147483752" r:id="rId3"/>
    <p:sldLayoutId id="2147483753" r:id="rId4"/>
    <p:sldLayoutId id="2147483754" r:id="rId5"/>
    <p:sldLayoutId id="2147483755" r:id="rId6"/>
    <p:sldLayoutId id="2147483756" r:id="rId7"/>
    <p:sldLayoutId id="2147483757" r:id="rId8"/>
    <p:sldLayoutId id="2147483758" r:id="rId9"/>
    <p:sldLayoutId id="2147483759" r:id="rId10"/>
    <p:sldLayoutId id="2147483760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90000"/>
        <a:buFont typeface="Wingdings" pitchFamily="2" charset="2"/>
        <a:buChar char="n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5000"/>
        <a:buFont typeface="Wingdings" pitchFamily="2" charset="2"/>
        <a:buChar char="n"/>
        <a:defRPr sz="23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hyperlink" Target="mailto:mareynolds@odmhsas.org" TargetMode="External"/><Relationship Id="rId2" Type="http://schemas.openxmlformats.org/officeDocument/2006/relationships/hyperlink" Target="mailto:wlarsen@odmhsas.org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title"/>
          </p:nvPr>
        </p:nvSpPr>
        <p:spPr>
          <a:xfrm>
            <a:off x="928688" y="320675"/>
            <a:ext cx="7758112" cy="993775"/>
          </a:xfrm>
        </p:spPr>
        <p:txBody>
          <a:bodyPr/>
          <a:lstStyle/>
          <a:p>
            <a:r>
              <a:rPr lang="en-US" b="1" dirty="0" smtClean="0"/>
              <a:t>Enhanced Tier Payment System</a:t>
            </a:r>
            <a:r>
              <a:rPr lang="en-US" dirty="0" smtClean="0"/>
              <a:t> 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8077200" cy="457200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</a:pPr>
            <a:endParaRPr lang="en-US" b="1" i="1" u="sng" smtClean="0"/>
          </a:p>
          <a:p>
            <a:pPr>
              <a:buFont typeface="Wingdings" pitchFamily="2" charset="2"/>
              <a:buNone/>
            </a:pPr>
            <a:r>
              <a:rPr lang="en-US" smtClean="0"/>
              <a:t>	The Enhanced Tier Payment System (ETPS) is an </a:t>
            </a:r>
            <a:r>
              <a:rPr lang="en-US" i="1" smtClean="0"/>
              <a:t>innovative </a:t>
            </a:r>
            <a:r>
              <a:rPr lang="en-US" smtClean="0"/>
              <a:t>payment structure developed to enhance the recovery </a:t>
            </a:r>
            <a:r>
              <a:rPr lang="en-US" i="1" smtClean="0"/>
              <a:t>outcomes </a:t>
            </a:r>
            <a:r>
              <a:rPr lang="en-US" smtClean="0"/>
              <a:t>of customers in the mental health and substance abuse system. </a:t>
            </a:r>
          </a:p>
          <a:p>
            <a:pPr eaLnBrk="1" hangingPunct="1"/>
            <a:endParaRPr lang="en-US" sz="1800" smtClean="0"/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dirty="0" smtClean="0"/>
              <a:t>Inpatient/Crisis Unit Follow-up within 7 Days</a:t>
            </a:r>
            <a:endParaRPr lang="en-US" sz="28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#3: Reduction in Drug Use</a:t>
            </a:r>
            <a:endParaRPr lang="en-US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	Reflects the number of individuals who have reported a reduction in drug use over a seven month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#3: Reduction in Drug Use</a:t>
            </a:r>
            <a:endParaRPr lang="en-US" dirty="0" smtClean="0"/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u="sng" dirty="0" smtClean="0"/>
              <a:t>Results</a:t>
            </a:r>
            <a:r>
              <a:rPr lang="en-US" sz="2400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Agency Average (statewide standard = 34.1%):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Jul 2008	= 37.9%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45.9%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53.3%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50.8%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4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9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Reduction in Drug Use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#4: </a:t>
            </a:r>
            <a:r>
              <a:rPr lang="en-US" sz="3600" b="1" dirty="0" smtClean="0"/>
              <a:t>Engagement: Four Services within 45 Days of Admission</a:t>
            </a:r>
            <a:endParaRPr lang="en-US" sz="3600" dirty="0" smtClean="0"/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	Reflects the number of times a client received at least four services within 45 days of the start date of an outpatient episode.	 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Measure #4: </a:t>
            </a:r>
            <a:r>
              <a:rPr lang="en-US" sz="3600" b="1" smtClean="0"/>
              <a:t>Engagement: Four Services within 45 Days of Admission</a:t>
            </a:r>
            <a:endParaRPr lang="en-US" sz="3600" smtClean="0"/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u="sng" dirty="0" smtClean="0"/>
              <a:t>Results</a:t>
            </a:r>
            <a:r>
              <a:rPr lang="en-US" sz="2400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Agency Average (statewide standard = 45.3%):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Jul 2008	= 44.9%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43.0%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63.0%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58.3%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2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10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7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Engagement: Four Services within 45 Days of Admission </a:t>
            </a:r>
            <a:r>
              <a:rPr lang="en-US" sz="2400" dirty="0" smtClean="0"/>
              <a:t/>
            </a:r>
            <a:br>
              <a:rPr lang="en-US" sz="2400" dirty="0" smtClean="0"/>
            </a:b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#5: Medication Visit within 14 Days of Admission</a:t>
            </a:r>
            <a:endParaRPr lang="en-US" dirty="0" smtClean="0"/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	Reflects the number of times a medication visit occurred within 14 days of each admission.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Measure #5: Medication Visit within 14 Days of Admission</a:t>
            </a:r>
            <a:endParaRPr lang="en-US" smtClean="0"/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u="sng" dirty="0" smtClean="0"/>
              <a:t>Results</a:t>
            </a:r>
            <a:r>
              <a:rPr lang="en-US" sz="2400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Agency Average (statewide standard = 33.3%):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Jul 2008	= 41.5%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37.5%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49.6%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55.1%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 	= 2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6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 	= 6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800" b="1" smtClean="0"/>
              <a:t>Medication Visit within 14 Days of Admission</a:t>
            </a:r>
            <a:endParaRPr lang="en-US" sz="280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Overview</a:t>
            </a:r>
            <a:endParaRPr lang="en-US" dirty="0" smtClean="0"/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dirty="0" smtClean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Community Mental Health Centers (CMHCs) have the opportunity to earn money directly related to individual levels of performance</a:t>
            </a:r>
            <a:r>
              <a:rPr lang="en-US" i="1" dirty="0" smtClean="0"/>
              <a:t> </a:t>
            </a:r>
            <a:r>
              <a:rPr lang="en-US" dirty="0" smtClean="0"/>
              <a:t>on twelve measures.   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#6: Access to Treatment - Adults</a:t>
            </a:r>
            <a:endParaRPr lang="en-US" dirty="0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Reflects the interval between initial contact and receipt of treatment services.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Bonus	= See clinician for screening in 0-3 days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2 pts. 	= Come in within 4-5 days and will see clinician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1 pt. 	= Come in for paperwork 1-5 days, but won’t see 	clinician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0 pts. 	= Anything else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#6: Access to Treatment - Adults</a:t>
            </a:r>
            <a:endParaRPr lang="en-US" dirty="0" smtClean="0"/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b="1" u="sng" dirty="0" smtClean="0"/>
          </a:p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Jan 2009		= 5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Apr 2009		= 13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Oct 2009		= 15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Nov 2009	= 14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Customer Count Changes</a:t>
            </a:r>
            <a:endParaRPr lang="en-US" dirty="0" smtClean="0"/>
          </a:p>
        </p:txBody>
      </p:sp>
      <p:sp>
        <p:nvSpPr>
          <p:cNvPr id="24579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Number of customers served (CS01 and CS50):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Jan 2009	= 23,500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Feb 2009= 24,124 (3% increase from Jan.)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Mar 2009= 25,302 (5% increase from Feb.)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Apr 2009	= 26,149 (3% increase from Mar.)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Oct 2009	= 28,103 (7% increase from April)</a:t>
            </a:r>
          </a:p>
          <a:p>
            <a:pPr>
              <a:buNone/>
            </a:pPr>
            <a:r>
              <a:rPr lang="en-US" b="1" dirty="0" smtClean="0"/>
              <a:t>19.6% increase in customers served from January 2009 through October 2009.</a:t>
            </a: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Group Two Measures</a:t>
            </a:r>
            <a:endParaRPr lang="en-US" dirty="0" smtClean="0"/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  <a:defRPr/>
            </a:pPr>
            <a:endParaRPr lang="en-US" sz="1400" dirty="0" smtClean="0"/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Improvement in CAR Score: Interpersonal Domain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Improvement in CAR Score: Medical/Physical Domain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Improvement in CAR Score: Self Care/Basic Needs Domain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Inpatient/Crisis Unit Community Tenure of 180 Days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Peer Support: % of Clients Who Receive a Peer Support Service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sz="2400" dirty="0" smtClean="0"/>
              <a:t>Access to Treatment - Children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Measure #1: Improvement in CAR Score: Interpersonal Domain</a:t>
            </a:r>
            <a:endParaRPr lang="en-US" sz="40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Reflects the number of individuals who have reported an improvement or reached a score of 20 on the CAR domain of Interpersonal over a seven month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/>
          <a:lstStyle/>
          <a:p>
            <a:r>
              <a:rPr lang="en-US" sz="4000" b="1" dirty="0" smtClean="0"/>
              <a:t>Measure #1: Improvement in CAR Score: Interpersonal Domain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Agency Average (statewide standard = 24.8%):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Sep 2009	= 26.1%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Oct 2009 	= 28.0%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Nov 2009	= 29.3%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Oct = 5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Improvement in CAR Score: Interpersonal Domain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Improvement in CAR Score: Interpersonal Domain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Measure #2: Improvement in CAR Score: Medical/Physical Domain</a:t>
            </a:r>
            <a:endParaRPr lang="en-US" sz="40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Reflects the number of individuals who have reported an improvement or reached a score of 20 on the CAR domain of Medical/Physical over a seven month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/>
          <a:lstStyle/>
          <a:p>
            <a:r>
              <a:rPr lang="en-US" sz="4000" b="1" dirty="0" smtClean="0"/>
              <a:t>Measure #2: Improvement in CAR Score: Medical/Physical Domain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Agency Average (statewide standard = 42.7%):</a:t>
            </a:r>
          </a:p>
          <a:p>
            <a:pPr>
              <a:buNone/>
            </a:pPr>
            <a:r>
              <a:rPr lang="en-US" dirty="0" smtClean="0"/>
              <a:t>	Sep 2009	= 47.1%</a:t>
            </a:r>
          </a:p>
          <a:p>
            <a:pPr>
              <a:buNone/>
            </a:pPr>
            <a:r>
              <a:rPr lang="en-US" dirty="0" smtClean="0"/>
              <a:t>	Oct 2009 	= 48.5%</a:t>
            </a:r>
          </a:p>
          <a:p>
            <a:pPr>
              <a:buNone/>
            </a:pPr>
            <a:r>
              <a:rPr lang="en-US" dirty="0" smtClean="0"/>
              <a:t>	Nov 2009	= 49.8%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Number of Agencies in the Bonus:</a:t>
            </a:r>
          </a:p>
          <a:p>
            <a:pPr lvl="1">
              <a:buFont typeface="Wingdings" pitchFamily="2" charset="2"/>
              <a:buNone/>
            </a:pPr>
            <a:r>
              <a:rPr lang="en-US" dirty="0" smtClean="0"/>
              <a:t>Oct = 3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Benchmarks based on data from 5/1/2008 to 10/31/2008</a:t>
            </a:r>
            <a:br>
              <a:rPr lang="en-US" sz="2400" b="1" dirty="0" smtClean="0"/>
            </a:br>
            <a:endParaRPr lang="en-US" sz="2400" b="1" dirty="0" smtClean="0"/>
          </a:p>
        </p:txBody>
      </p:sp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990600" y="1981200"/>
          <a:ext cx="7315200" cy="4473575"/>
        </p:xfrm>
        <a:graphic>
          <a:graphicData uri="http://schemas.openxmlformats.org/presentationml/2006/ole">
            <p:oleObj spid="_x0000_s1026" name="Slide" r:id="rId3" imgW="4110840" imgH="2515320" progId="PowerPoint.Slide.8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13088" y="2206625"/>
            <a:ext cx="544512" cy="307975"/>
          </a:xfrm>
          <a:prstGeom prst="rect">
            <a:avLst/>
          </a:prstGeom>
          <a:solidFill>
            <a:schemeClr val="accent3"/>
          </a:solidFill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 dirty="0"/>
              <a:t>50%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62600" y="2206625"/>
            <a:ext cx="914400" cy="307975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>
              <a:defRPr/>
            </a:pPr>
            <a:r>
              <a:rPr lang="en-US" sz="1400" dirty="0"/>
              <a:t>100%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Improvement in CAR Score: Medical/Physical Domain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Improvement in CAR Score: Medical/Physical Domain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/>
              <a:t>Measure #3: Improvement in CAR Score: Self Care/Basic Needs Domain</a:t>
            </a:r>
            <a:endParaRPr lang="en-US" sz="36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Reflects the number of individuals who have reported an improvement or reached a score of 20 on the CAR domain of Self Care/Basic Needs over a seven month period.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/>
          <a:lstStyle/>
          <a:p>
            <a:r>
              <a:rPr lang="en-US" sz="3600" b="1" dirty="0" smtClean="0"/>
              <a:t>Measure #3: Improvement in CAR Score: Self Care/Basic Needs Domain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 smtClean="0"/>
              <a:t>Agency Average (statewide standard = 39.4%):</a:t>
            </a:r>
          </a:p>
          <a:p>
            <a:pPr>
              <a:buNone/>
            </a:pPr>
            <a:r>
              <a:rPr lang="en-US" dirty="0" smtClean="0"/>
              <a:t>	Sep 2009	= 40.7%</a:t>
            </a:r>
          </a:p>
          <a:p>
            <a:pPr>
              <a:buNone/>
            </a:pPr>
            <a:r>
              <a:rPr lang="en-US" dirty="0" smtClean="0"/>
              <a:t>	Oct 2009 	= 42.7%</a:t>
            </a:r>
          </a:p>
          <a:p>
            <a:pPr>
              <a:buNone/>
            </a:pPr>
            <a:r>
              <a:rPr lang="en-US" dirty="0" smtClean="0"/>
              <a:t>	Nov 2009	= 44.2%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Number of Agencies in the Bonus:</a:t>
            </a:r>
          </a:p>
          <a:p>
            <a:pPr lvl="1">
              <a:buNone/>
            </a:pPr>
            <a:r>
              <a:rPr lang="en-US" dirty="0" smtClean="0"/>
              <a:t>Oct = 5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Improvement in CAR Score: Self Care/Basic Needs Domain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Improvement in CAR Score: Self Care/Basic Needs Domain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Measure #4: Inpatient/Crisis Unit Community Tenure of 180 Days</a:t>
            </a:r>
            <a:endParaRPr lang="en-US" sz="40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Reflects the number of individuals who have NOT been readmitted to inpatient/CBSEC, after an inpatient/CBSEC discharge six months ago.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/>
          <a:lstStyle/>
          <a:p>
            <a:r>
              <a:rPr lang="en-US" sz="4000" b="1" dirty="0" smtClean="0"/>
              <a:t>Measure #4: Inpatient/Crisis Unit Community Tenure of 180 Days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 smtClean="0"/>
              <a:t>Agency Average (statewide standard = 78.5%):</a:t>
            </a:r>
          </a:p>
          <a:p>
            <a:pPr>
              <a:buNone/>
            </a:pPr>
            <a:r>
              <a:rPr lang="en-US" dirty="0" smtClean="0"/>
              <a:t>	Sep 2009	= 74.1%</a:t>
            </a:r>
          </a:p>
          <a:p>
            <a:pPr>
              <a:buNone/>
            </a:pPr>
            <a:r>
              <a:rPr lang="en-US" dirty="0" smtClean="0"/>
              <a:t>	Oct 2009 	= 76.9%</a:t>
            </a:r>
          </a:p>
          <a:p>
            <a:pPr>
              <a:buNone/>
            </a:pPr>
            <a:r>
              <a:rPr lang="en-US" dirty="0" smtClean="0"/>
              <a:t>	Nov 2009	= 77.3%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Number of Agencies in the Bonus:</a:t>
            </a:r>
          </a:p>
          <a:p>
            <a:pPr lvl="1">
              <a:buNone/>
            </a:pPr>
            <a:r>
              <a:rPr lang="en-US" dirty="0" smtClean="0"/>
              <a:t>Oct = 3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Inpatient/Crisis Unit Community Tenure of 180 Days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Inpatient/Crisis Unit Community Tenure of 180 Days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Group One Measures</a:t>
            </a:r>
            <a:r>
              <a:rPr lang="en-US" dirty="0" smtClean="0"/>
              <a:t> 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0"/>
            <a:ext cx="8077200" cy="4530725"/>
          </a:xfrm>
        </p:spPr>
        <p:txBody>
          <a:bodyPr/>
          <a:lstStyle/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Outpatient Crisis Service Follow-up within 8 Days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Inpatient/Crisis Unit Follow-up within 7 Days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Reduction in Drug Use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Engagement: Four Services within 45 Days of Admission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Medication Visit within 14 Days of Admission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en-US" dirty="0" smtClean="0"/>
              <a:t>Access to Treatment - Adults  </a:t>
            </a:r>
          </a:p>
          <a:p>
            <a:pPr>
              <a:buFont typeface="Wingdings" pitchFamily="2" charset="2"/>
              <a:buNone/>
              <a:defRPr/>
            </a:pPr>
            <a:endParaRPr lang="en-US" dirty="0" smtClean="0"/>
          </a:p>
          <a:p>
            <a:pPr>
              <a:buFont typeface="Wingdings" pitchFamily="2" charset="2"/>
              <a:buNone/>
              <a:defRPr/>
            </a:pPr>
            <a:r>
              <a:rPr lang="en-US" dirty="0" smtClean="0"/>
              <a:t>	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b="1" dirty="0" smtClean="0"/>
              <a:t>Measure #5: Peer Support: % of Clients Who Receive a Peer Support Service</a:t>
            </a:r>
            <a:endParaRPr lang="en-US" sz="3200" dirty="0" smtClean="0"/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	Number of customers </a:t>
            </a:r>
            <a:r>
              <a:rPr lang="en-US" smtClean="0"/>
              <a:t>served divided </a:t>
            </a:r>
            <a:r>
              <a:rPr lang="en-US" dirty="0" smtClean="0"/>
              <a:t>by the number of customers who received </a:t>
            </a:r>
            <a:r>
              <a:rPr lang="en-US" b="1" dirty="0" smtClean="0"/>
              <a:t>one or more</a:t>
            </a:r>
            <a:r>
              <a:rPr lang="en-US" dirty="0" smtClean="0"/>
              <a:t> peer support services.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/>
          <a:lstStyle/>
          <a:p>
            <a:r>
              <a:rPr lang="en-US" sz="3600" b="1" dirty="0" smtClean="0"/>
              <a:t>Measure #5: Peer Support: % of clients who receive a peer support service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None/>
            </a:pPr>
            <a:r>
              <a:rPr lang="en-US" dirty="0" smtClean="0"/>
              <a:t>Agency Average (statewide standard = 2%):</a:t>
            </a:r>
          </a:p>
          <a:p>
            <a:pPr>
              <a:buNone/>
            </a:pPr>
            <a:r>
              <a:rPr lang="en-US" dirty="0" smtClean="0"/>
              <a:t>	Sep 2009	= 5.3%</a:t>
            </a:r>
          </a:p>
          <a:p>
            <a:pPr>
              <a:buNone/>
            </a:pPr>
            <a:r>
              <a:rPr lang="en-US" dirty="0" smtClean="0"/>
              <a:t>	Oct 2009 	= 7.5%</a:t>
            </a:r>
          </a:p>
          <a:p>
            <a:pPr>
              <a:buNone/>
            </a:pPr>
            <a:r>
              <a:rPr lang="en-US" dirty="0" smtClean="0"/>
              <a:t>	Nov 2009	= 8.3%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Number of Agencies in the Bonus:</a:t>
            </a:r>
          </a:p>
          <a:p>
            <a:pPr lvl="1">
              <a:buNone/>
            </a:pPr>
            <a:r>
              <a:rPr lang="en-US" dirty="0" smtClean="0"/>
              <a:t>Oct = 10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Peer Support: % of clients who receive a peer support service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Peer Support: % of clients who receive a peer support service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	Reflects the interval between initial contact and receipt of treatment services.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Bonus = See clinician for screening in 0-3 days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2 pts. = Come in within 4-5 days and will see clinician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1 pt. = Come in for paperwork 1-5 days, but won’t see clinician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0 pts. = Anything else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/>
              <a:t>Measure #6: Access to Treatment - Children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>
          <a:xfrm>
            <a:off x="914400" y="277813"/>
            <a:ext cx="8077200" cy="1143000"/>
          </a:xfrm>
        </p:spPr>
        <p:txBody>
          <a:bodyPr/>
          <a:lstStyle/>
          <a:p>
            <a:r>
              <a:rPr lang="en-US" sz="4000" b="1" dirty="0" smtClean="0"/>
              <a:t>Measure #6: Access to Treatment - Children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b="1" u="sng" dirty="0" smtClean="0"/>
              <a:t>Results</a:t>
            </a:r>
            <a:r>
              <a:rPr lang="en-US" b="1" dirty="0" smtClean="0"/>
              <a:t>: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  <a:p>
            <a:pPr>
              <a:buFont typeface="Wingdings" pitchFamily="2" charset="2"/>
              <a:buNone/>
            </a:pPr>
            <a:r>
              <a:rPr lang="en-US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Oct 2009 	= 8</a:t>
            </a:r>
          </a:p>
          <a:p>
            <a:pPr>
              <a:buFont typeface="Wingdings" pitchFamily="2" charset="2"/>
              <a:buNone/>
            </a:pPr>
            <a:r>
              <a:rPr lang="en-US" dirty="0" smtClean="0"/>
              <a:t>	Nov 2009 	= 9</a:t>
            </a:r>
          </a:p>
          <a:p>
            <a:pPr>
              <a:buFont typeface="Wingdings" pitchFamily="2" charset="2"/>
              <a:buNone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Questions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Wendy Larsen, Director of Program Enhancement</a:t>
            </a:r>
          </a:p>
          <a:p>
            <a:pPr lvl="1"/>
            <a:r>
              <a:rPr lang="en-US" dirty="0" smtClean="0">
                <a:hlinkClick r:id="rId2"/>
              </a:rPr>
              <a:t>wlarsen@odmhsas.org</a:t>
            </a:r>
            <a:endParaRPr lang="en-US" dirty="0" smtClean="0"/>
          </a:p>
          <a:p>
            <a:pPr lvl="1"/>
            <a:r>
              <a:rPr lang="en-US" dirty="0" smtClean="0"/>
              <a:t>405-522-6765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Mark A. Reynolds, Data Projects Manager</a:t>
            </a:r>
          </a:p>
          <a:p>
            <a:pPr lvl="1"/>
            <a:r>
              <a:rPr lang="en-US" dirty="0" smtClean="0">
                <a:hlinkClick r:id="rId3"/>
              </a:rPr>
              <a:t>mareynolds@odmhsas.org</a:t>
            </a:r>
            <a:endParaRPr lang="en-US" dirty="0" smtClean="0"/>
          </a:p>
          <a:p>
            <a:pPr lvl="1"/>
            <a:r>
              <a:rPr lang="en-US" dirty="0" smtClean="0"/>
              <a:t>405-522-3824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#1: Outpatient Crisis Service Follow-up within 8 Days</a:t>
            </a:r>
            <a:r>
              <a:rPr lang="en-US" dirty="0" smtClean="0"/>
              <a:t> 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Reflects the number, per month, of outpatient crisis service events that were followed-up by an outpatient non-crisis service within eight days.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endParaRPr lang="en-US" smtClean="0"/>
          </a:p>
          <a:p>
            <a:pPr>
              <a:buFont typeface="Wingdings" pitchFamily="2" charset="2"/>
              <a:buNone/>
            </a:pPr>
            <a:r>
              <a:rPr lang="en-US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Measure #1: Outpatient Crisis Service Follow-up within 8 Days</a:t>
            </a:r>
            <a:r>
              <a:rPr lang="en-US" smtClean="0"/>
              <a:t> 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u="sng" dirty="0" smtClean="0"/>
              <a:t>Results</a:t>
            </a:r>
            <a:r>
              <a:rPr lang="en-US" sz="2400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Agency Average (statewide standard = 38.8%):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Jul 2009	= 29.2%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30.9%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	= 63.4%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77.1%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	= 4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	= 11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9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2400" b="1" dirty="0" smtClean="0"/>
              <a:t>Outpatient Crisis Service Follow-up within 8 Days</a:t>
            </a:r>
            <a:endParaRPr lang="en-US" sz="2400" dirty="0" smtClean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914400" y="1600200"/>
          <a:ext cx="7772400" cy="4530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Measure #2: Inpatient/Crisis Unit Follow-up within 7 Days</a:t>
            </a:r>
            <a:r>
              <a:rPr lang="en-US" dirty="0" smtClean="0"/>
              <a:t> 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mtClean="0"/>
              <a:t>	</a:t>
            </a:r>
          </a:p>
          <a:p>
            <a:pPr>
              <a:buFont typeface="Wingdings" pitchFamily="2" charset="2"/>
              <a:buNone/>
            </a:pPr>
            <a:r>
              <a:rPr lang="en-US" smtClean="0"/>
              <a:t>	Reflects the number of inpatient/crisis service events that were followed-up by either outpatient or housing services within seven days of referral.</a:t>
            </a:r>
          </a:p>
          <a:p>
            <a:pPr>
              <a:buFont typeface="Wingdings" pitchFamily="2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smtClean="0"/>
              <a:t>Measure #2: Inpatient/Crisis Unit Follow-up within 7 Days</a:t>
            </a:r>
            <a:r>
              <a:rPr lang="en-US" smtClean="0"/>
              <a:t> 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609600" y="1524000"/>
            <a:ext cx="8077200" cy="4530725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400" b="1" u="sng" dirty="0" smtClean="0"/>
              <a:t>Results</a:t>
            </a:r>
            <a:r>
              <a:rPr lang="en-US" sz="2400" b="1" dirty="0" smtClean="0"/>
              <a:t>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Agency Average (statewide standard = 53.5%):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Jul 2008	= 53.8%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	= 58.0%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78.8%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74.2%</a:t>
            </a:r>
          </a:p>
          <a:p>
            <a:pPr>
              <a:buFont typeface="Wingdings" pitchFamily="2" charset="2"/>
              <a:buNone/>
            </a:pPr>
            <a:endParaRPr lang="en-US" sz="2400" dirty="0" smtClean="0"/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Number of Agencies in the Bonus: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Jan 2009 	= 4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Apr 2009 	= 10</a:t>
            </a:r>
          </a:p>
          <a:p>
            <a:pPr>
              <a:buFont typeface="Wingdings" pitchFamily="2" charset="2"/>
              <a:buNone/>
            </a:pPr>
            <a:r>
              <a:rPr lang="en-US" sz="2400" dirty="0" smtClean="0"/>
              <a:t>	Oct 2009	= 6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ayers">
  <a:themeElements>
    <a:clrScheme name="Layers 6">
      <a:dk1>
        <a:srgbClr val="000000"/>
      </a:dk1>
      <a:lt1>
        <a:srgbClr val="FFFFE1"/>
      </a:lt1>
      <a:dk2>
        <a:srgbClr val="330033"/>
      </a:dk2>
      <a:lt2>
        <a:srgbClr val="330033"/>
      </a:lt2>
      <a:accent1>
        <a:srgbClr val="CCCC99"/>
      </a:accent1>
      <a:accent2>
        <a:srgbClr val="FF0000"/>
      </a:accent2>
      <a:accent3>
        <a:srgbClr val="FFFFEE"/>
      </a:accent3>
      <a:accent4>
        <a:srgbClr val="000000"/>
      </a:accent4>
      <a:accent5>
        <a:srgbClr val="E2E2CA"/>
      </a:accent5>
      <a:accent6>
        <a:srgbClr val="E70000"/>
      </a:accent6>
      <a:hlink>
        <a:srgbClr val="990033"/>
      </a:hlink>
      <a:folHlink>
        <a:srgbClr val="B2B2B2"/>
      </a:folHlink>
    </a:clrScheme>
    <a:fontScheme name="Layers">
      <a:majorFont>
        <a:latin typeface="Times New Roman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Layers 1">
        <a:dk1>
          <a:srgbClr val="993300"/>
        </a:dk1>
        <a:lt1>
          <a:srgbClr val="CCCCCC"/>
        </a:lt1>
        <a:dk2>
          <a:srgbClr val="000000"/>
        </a:dk2>
        <a:lt2>
          <a:srgbClr val="FFFFFF"/>
        </a:lt2>
        <a:accent1>
          <a:srgbClr val="576F2B"/>
        </a:accent1>
        <a:accent2>
          <a:srgbClr val="666699"/>
        </a:accent2>
        <a:accent3>
          <a:srgbClr val="AAAAAA"/>
        </a:accent3>
        <a:accent4>
          <a:srgbClr val="AEAEAE"/>
        </a:accent4>
        <a:accent5>
          <a:srgbClr val="B4BBAC"/>
        </a:accent5>
        <a:accent6>
          <a:srgbClr val="5C5C8A"/>
        </a:accent6>
        <a:hlink>
          <a:srgbClr val="9933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2">
        <a:dk1>
          <a:srgbClr val="993300"/>
        </a:dk1>
        <a:lt1>
          <a:srgbClr val="CCCCCC"/>
        </a:lt1>
        <a:dk2>
          <a:srgbClr val="330000"/>
        </a:dk2>
        <a:lt2>
          <a:srgbClr val="FFFFFF"/>
        </a:lt2>
        <a:accent1>
          <a:srgbClr val="996633"/>
        </a:accent1>
        <a:accent2>
          <a:srgbClr val="FF0000"/>
        </a:accent2>
        <a:accent3>
          <a:srgbClr val="ADAAAA"/>
        </a:accent3>
        <a:accent4>
          <a:srgbClr val="AEAEAE"/>
        </a:accent4>
        <a:accent5>
          <a:srgbClr val="CAB8AD"/>
        </a:accent5>
        <a:accent6>
          <a:srgbClr val="E70000"/>
        </a:accent6>
        <a:hlink>
          <a:srgbClr val="FF3300"/>
        </a:hlink>
        <a:folHlink>
          <a:srgbClr val="CC99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3">
        <a:dk1>
          <a:srgbClr val="79788A"/>
        </a:dk1>
        <a:lt1>
          <a:srgbClr val="FFFFFF"/>
        </a:lt1>
        <a:dk2>
          <a:srgbClr val="21203C"/>
        </a:dk2>
        <a:lt2>
          <a:srgbClr val="FFFFCC"/>
        </a:lt2>
        <a:accent1>
          <a:srgbClr val="476077"/>
        </a:accent1>
        <a:accent2>
          <a:srgbClr val="676C5A"/>
        </a:accent2>
        <a:accent3>
          <a:srgbClr val="ABABAF"/>
        </a:accent3>
        <a:accent4>
          <a:srgbClr val="DADADA"/>
        </a:accent4>
        <a:accent5>
          <a:srgbClr val="B1B6BD"/>
        </a:accent5>
        <a:accent6>
          <a:srgbClr val="5D6151"/>
        </a:accent6>
        <a:hlink>
          <a:srgbClr val="666699"/>
        </a:hlink>
        <a:folHlink>
          <a:srgbClr val="8CB0A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4">
        <a:dk1>
          <a:srgbClr val="455B41"/>
        </a:dk1>
        <a:lt1>
          <a:srgbClr val="FFFFCC"/>
        </a:lt1>
        <a:dk2>
          <a:srgbClr val="79A994"/>
        </a:dk2>
        <a:lt2>
          <a:srgbClr val="FFFFCC"/>
        </a:lt2>
        <a:accent1>
          <a:srgbClr val="517087"/>
        </a:accent1>
        <a:accent2>
          <a:srgbClr val="666699"/>
        </a:accent2>
        <a:accent3>
          <a:srgbClr val="BED1C8"/>
        </a:accent3>
        <a:accent4>
          <a:srgbClr val="DADAAE"/>
        </a:accent4>
        <a:accent5>
          <a:srgbClr val="B3BBC3"/>
        </a:accent5>
        <a:accent6>
          <a:srgbClr val="5C5C8A"/>
        </a:accent6>
        <a:hlink>
          <a:srgbClr val="993300"/>
        </a:hlink>
        <a:folHlink>
          <a:srgbClr val="A4AF6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yers 5">
        <a:dk1>
          <a:srgbClr val="330000"/>
        </a:dk1>
        <a:lt1>
          <a:srgbClr val="FF9900"/>
        </a:lt1>
        <a:dk2>
          <a:srgbClr val="FFFFFF"/>
        </a:dk2>
        <a:lt2>
          <a:srgbClr val="8B3111"/>
        </a:lt2>
        <a:accent1>
          <a:srgbClr val="DD6D07"/>
        </a:accent1>
        <a:accent2>
          <a:srgbClr val="CC9900"/>
        </a:accent2>
        <a:accent3>
          <a:srgbClr val="FFCAAA"/>
        </a:accent3>
        <a:accent4>
          <a:srgbClr val="2A0000"/>
        </a:accent4>
        <a:accent5>
          <a:srgbClr val="EBBAAA"/>
        </a:accent5>
        <a:accent6>
          <a:srgbClr val="B98A00"/>
        </a:accent6>
        <a:hlink>
          <a:srgbClr val="CC330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6">
        <a:dk1>
          <a:srgbClr val="000000"/>
        </a:dk1>
        <a:lt1>
          <a:srgbClr val="FFFFE1"/>
        </a:lt1>
        <a:dk2>
          <a:srgbClr val="330033"/>
        </a:dk2>
        <a:lt2>
          <a:srgbClr val="330033"/>
        </a:lt2>
        <a:accent1>
          <a:srgbClr val="CCCC99"/>
        </a:accent1>
        <a:accent2>
          <a:srgbClr val="FF0000"/>
        </a:accent2>
        <a:accent3>
          <a:srgbClr val="FFFFEE"/>
        </a:accent3>
        <a:accent4>
          <a:srgbClr val="000000"/>
        </a:accent4>
        <a:accent5>
          <a:srgbClr val="E2E2CA"/>
        </a:accent5>
        <a:accent6>
          <a:srgbClr val="E70000"/>
        </a:accent6>
        <a:hlink>
          <a:srgbClr val="990033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7">
        <a:dk1>
          <a:srgbClr val="000000"/>
        </a:dk1>
        <a:lt1>
          <a:srgbClr val="FFFFFF"/>
        </a:lt1>
        <a:dk2>
          <a:srgbClr val="000000"/>
        </a:dk2>
        <a:lt2>
          <a:srgbClr val="891411"/>
        </a:lt2>
        <a:accent1>
          <a:srgbClr val="4F917E"/>
        </a:accent1>
        <a:accent2>
          <a:srgbClr val="CC9900"/>
        </a:accent2>
        <a:accent3>
          <a:srgbClr val="FFFFFF"/>
        </a:accent3>
        <a:accent4>
          <a:srgbClr val="000000"/>
        </a:accent4>
        <a:accent5>
          <a:srgbClr val="B2C7C0"/>
        </a:accent5>
        <a:accent6>
          <a:srgbClr val="B98A00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8">
        <a:dk1>
          <a:srgbClr val="000000"/>
        </a:dk1>
        <a:lt1>
          <a:srgbClr val="FFFFFF"/>
        </a:lt1>
        <a:dk2>
          <a:srgbClr val="CC0000"/>
        </a:dk2>
        <a:lt2>
          <a:srgbClr val="999966"/>
        </a:lt2>
        <a:accent1>
          <a:srgbClr val="CCCCCC"/>
        </a:accent1>
        <a:accent2>
          <a:srgbClr val="CCCC6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B9B95C"/>
        </a:accent6>
        <a:hlink>
          <a:srgbClr val="666699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9">
        <a:dk1>
          <a:srgbClr val="000000"/>
        </a:dk1>
        <a:lt1>
          <a:srgbClr val="FFFFFF"/>
        </a:lt1>
        <a:dk2>
          <a:srgbClr val="FF0000"/>
        </a:dk2>
        <a:lt2>
          <a:srgbClr val="009999"/>
        </a:lt2>
        <a:accent1>
          <a:srgbClr val="C7B505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E0D7AA"/>
        </a:accent5>
        <a:accent6>
          <a:srgbClr val="E7E75C"/>
        </a:accent6>
        <a:hlink>
          <a:srgbClr val="5A84D8"/>
        </a:hlink>
        <a:folHlink>
          <a:srgbClr val="A0C6B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yers 10">
        <a:dk1>
          <a:srgbClr val="000000"/>
        </a:dk1>
        <a:lt1>
          <a:srgbClr val="FFFFFF"/>
        </a:lt1>
        <a:dk2>
          <a:srgbClr val="660033"/>
        </a:dk2>
        <a:lt2>
          <a:srgbClr val="666699"/>
        </a:lt2>
        <a:accent1>
          <a:srgbClr val="95A3D1"/>
        </a:accent1>
        <a:accent2>
          <a:srgbClr val="FFFF66"/>
        </a:accent2>
        <a:accent3>
          <a:srgbClr val="FFFFFF"/>
        </a:accent3>
        <a:accent4>
          <a:srgbClr val="000000"/>
        </a:accent4>
        <a:accent5>
          <a:srgbClr val="C8CEE5"/>
        </a:accent5>
        <a:accent6>
          <a:srgbClr val="E7E75C"/>
        </a:accent6>
        <a:hlink>
          <a:srgbClr val="5A84D8"/>
        </a:hlink>
        <a:folHlink>
          <a:srgbClr val="CCCC99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Layers</Template>
  <TotalTime>1339</TotalTime>
  <Words>608</Words>
  <Application>Microsoft Office PowerPoint</Application>
  <PresentationFormat>On-screen Show (4:3)</PresentationFormat>
  <Paragraphs>231</Paragraphs>
  <Slides>46</Slides>
  <Notes>0</Notes>
  <HiddenSlides>5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48" baseType="lpstr">
      <vt:lpstr>Layers</vt:lpstr>
      <vt:lpstr>Slide</vt:lpstr>
      <vt:lpstr>Enhanced Tier Payment System </vt:lpstr>
      <vt:lpstr>Overview</vt:lpstr>
      <vt:lpstr>Benchmarks based on data from 5/1/2008 to 10/31/2008 </vt:lpstr>
      <vt:lpstr>Group One Measures </vt:lpstr>
      <vt:lpstr>Measure #1: Outpatient Crisis Service Follow-up within 8 Days </vt:lpstr>
      <vt:lpstr>Measure #1: Outpatient Crisis Service Follow-up within 8 Days </vt:lpstr>
      <vt:lpstr>Outpatient Crisis Service Follow-up within 8 Days</vt:lpstr>
      <vt:lpstr>Measure #2: Inpatient/Crisis Unit Follow-up within 7 Days </vt:lpstr>
      <vt:lpstr>Measure #2: Inpatient/Crisis Unit Follow-up within 7 Days </vt:lpstr>
      <vt:lpstr>Inpatient/Crisis Unit Follow-up within 7 Days</vt:lpstr>
      <vt:lpstr>Measure #3: Reduction in Drug Use</vt:lpstr>
      <vt:lpstr>Measure #3: Reduction in Drug Use</vt:lpstr>
      <vt:lpstr>Reduction in Drug Use</vt:lpstr>
      <vt:lpstr>Measure #4: Engagement: Four Services within 45 Days of Admission</vt:lpstr>
      <vt:lpstr>Measure #4: Engagement: Four Services within 45 Days of Admission</vt:lpstr>
      <vt:lpstr>Engagement: Four Services within 45 Days of Admission  </vt:lpstr>
      <vt:lpstr>Measure #5: Medication Visit within 14 Days of Admission</vt:lpstr>
      <vt:lpstr>Measure #5: Medication Visit within 14 Days of Admission</vt:lpstr>
      <vt:lpstr>Medication Visit within 14 Days of Admission</vt:lpstr>
      <vt:lpstr>Measure #6: Access to Treatment - Adults</vt:lpstr>
      <vt:lpstr>Measure #6: Access to Treatment - Adults</vt:lpstr>
      <vt:lpstr>Customer Count Changes</vt:lpstr>
      <vt:lpstr>Group Two Measures</vt:lpstr>
      <vt:lpstr>Measure #1: Improvement in CAR Score: Interpersonal Domain</vt:lpstr>
      <vt:lpstr>Measure #1: Improvement in CAR Score: Interpersonal Domain</vt:lpstr>
      <vt:lpstr>Improvement in CAR Score: Interpersonal Domain</vt:lpstr>
      <vt:lpstr>Improvement in CAR Score: Interpersonal Domain</vt:lpstr>
      <vt:lpstr>Measure #2: Improvement in CAR Score: Medical/Physical Domain</vt:lpstr>
      <vt:lpstr>Measure #2: Improvement in CAR Score: Medical/Physical Domain</vt:lpstr>
      <vt:lpstr>Improvement in CAR Score: Medical/Physical Domain</vt:lpstr>
      <vt:lpstr>Improvement in CAR Score: Medical/Physical Domain</vt:lpstr>
      <vt:lpstr>Measure #3: Improvement in CAR Score: Self Care/Basic Needs Domain</vt:lpstr>
      <vt:lpstr>Measure #3: Improvement in CAR Score: Self Care/Basic Needs Domain</vt:lpstr>
      <vt:lpstr>Improvement in CAR Score: Self Care/Basic Needs Domain</vt:lpstr>
      <vt:lpstr>Improvement in CAR Score: Self Care/Basic Needs Domain</vt:lpstr>
      <vt:lpstr>Measure #4: Inpatient/Crisis Unit Community Tenure of 180 Days</vt:lpstr>
      <vt:lpstr>Measure #4: Inpatient/Crisis Unit Community Tenure of 180 Days</vt:lpstr>
      <vt:lpstr>Inpatient/Crisis Unit Community Tenure of 180 Days</vt:lpstr>
      <vt:lpstr>Inpatient/Crisis Unit Community Tenure of 180 Days</vt:lpstr>
      <vt:lpstr>Measure #5: Peer Support: % of Clients Who Receive a Peer Support Service</vt:lpstr>
      <vt:lpstr>Measure #5: Peer Support: % of clients who receive a peer support service</vt:lpstr>
      <vt:lpstr>Peer Support: % of clients who receive a peer support service</vt:lpstr>
      <vt:lpstr>Peer Support: % of clients who receive a peer support service</vt:lpstr>
      <vt:lpstr>Measure #6: Access to Treatment - Children</vt:lpstr>
      <vt:lpstr>Measure #6: Access to Treatment - Children</vt:lpstr>
      <vt:lpstr>Questions</vt:lpstr>
    </vt:vector>
  </TitlesOfParts>
  <Company>ODMHSAS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Outpatient Crisis Service</dc:title>
  <dc:creator>mareynolds</dc:creator>
  <cp:lastModifiedBy>mareynolds</cp:lastModifiedBy>
  <cp:revision>88</cp:revision>
  <dcterms:created xsi:type="dcterms:W3CDTF">2008-12-13T14:33:02Z</dcterms:created>
  <dcterms:modified xsi:type="dcterms:W3CDTF">2010-02-17T12:56:00Z</dcterms:modified>
</cp:coreProperties>
</file>