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handoutMasterIdLst>
    <p:handoutMasterId r:id="rId69"/>
  </p:handoutMasterIdLst>
  <p:sldIdLst>
    <p:sldId id="257" r:id="rId2"/>
    <p:sldId id="280" r:id="rId3"/>
    <p:sldId id="281" r:id="rId4"/>
    <p:sldId id="379" r:id="rId5"/>
    <p:sldId id="378" r:id="rId6"/>
    <p:sldId id="380" r:id="rId7"/>
    <p:sldId id="381" r:id="rId8"/>
    <p:sldId id="382" r:id="rId9"/>
    <p:sldId id="383" r:id="rId10"/>
    <p:sldId id="386" r:id="rId11"/>
    <p:sldId id="390" r:id="rId12"/>
    <p:sldId id="391" r:id="rId13"/>
    <p:sldId id="392" r:id="rId14"/>
    <p:sldId id="376" r:id="rId15"/>
    <p:sldId id="400" r:id="rId16"/>
    <p:sldId id="401" r:id="rId17"/>
    <p:sldId id="402" r:id="rId18"/>
    <p:sldId id="404" r:id="rId19"/>
    <p:sldId id="405" r:id="rId20"/>
    <p:sldId id="406" r:id="rId21"/>
    <p:sldId id="371" r:id="rId22"/>
    <p:sldId id="377" r:id="rId23"/>
    <p:sldId id="407" r:id="rId24"/>
    <p:sldId id="326" r:id="rId25"/>
    <p:sldId id="341" r:id="rId26"/>
    <p:sldId id="395" r:id="rId27"/>
    <p:sldId id="396" r:id="rId28"/>
    <p:sldId id="397" r:id="rId29"/>
    <p:sldId id="398" r:id="rId30"/>
    <p:sldId id="399" r:id="rId31"/>
    <p:sldId id="282" r:id="rId32"/>
    <p:sldId id="357" r:id="rId33"/>
    <p:sldId id="328" r:id="rId34"/>
    <p:sldId id="284" r:id="rId35"/>
    <p:sldId id="358" r:id="rId36"/>
    <p:sldId id="375" r:id="rId37"/>
    <p:sldId id="286" r:id="rId38"/>
    <p:sldId id="359" r:id="rId39"/>
    <p:sldId id="330" r:id="rId40"/>
    <p:sldId id="288" r:id="rId41"/>
    <p:sldId id="360" r:id="rId42"/>
    <p:sldId id="331" r:id="rId43"/>
    <p:sldId id="290" r:id="rId44"/>
    <p:sldId id="362" r:id="rId45"/>
    <p:sldId id="332" r:id="rId46"/>
    <p:sldId id="292" r:id="rId47"/>
    <p:sldId id="363" r:id="rId48"/>
    <p:sldId id="364" r:id="rId49"/>
    <p:sldId id="316" r:id="rId50"/>
    <p:sldId id="365" r:id="rId51"/>
    <p:sldId id="333" r:id="rId52"/>
    <p:sldId id="366" r:id="rId53"/>
    <p:sldId id="334" r:id="rId54"/>
    <p:sldId id="318" r:id="rId55"/>
    <p:sldId id="367" r:id="rId56"/>
    <p:sldId id="335" r:id="rId57"/>
    <p:sldId id="319" r:id="rId58"/>
    <p:sldId id="368" r:id="rId59"/>
    <p:sldId id="336" r:id="rId60"/>
    <p:sldId id="320" r:id="rId61"/>
    <p:sldId id="369" r:id="rId62"/>
    <p:sldId id="337" r:id="rId63"/>
    <p:sldId id="327" r:id="rId64"/>
    <p:sldId id="370" r:id="rId65"/>
    <p:sldId id="393" r:id="rId66"/>
    <p:sldId id="394" r:id="rId67"/>
    <p:sldId id="372" r:id="rId68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5" d="100"/>
          <a:sy n="125" d="100"/>
        </p:scale>
        <p:origin x="-1224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63494"/>
          </c:spPr>
          <c:marker>
            <c:symbol val="none"/>
          </c:marker>
          <c:cat>
            <c:numRef>
              <c:f>Sheet1!$A$2:$A$100</c:f>
              <c:numCache>
                <c:formatCode>[$-409]mmm\-yy;@</c:formatCode>
                <c:ptCount val="99"/>
                <c:pt idx="0">
                  <c:v>39630</c:v>
                </c:pt>
                <c:pt idx="1">
                  <c:v>39661</c:v>
                </c:pt>
                <c:pt idx="2">
                  <c:v>39692</c:v>
                </c:pt>
                <c:pt idx="3">
                  <c:v>39722</c:v>
                </c:pt>
                <c:pt idx="4">
                  <c:v>39753</c:v>
                </c:pt>
                <c:pt idx="5">
                  <c:v>39783</c:v>
                </c:pt>
                <c:pt idx="6">
                  <c:v>39814</c:v>
                </c:pt>
                <c:pt idx="7">
                  <c:v>39845</c:v>
                </c:pt>
                <c:pt idx="8">
                  <c:v>39873</c:v>
                </c:pt>
                <c:pt idx="9">
                  <c:v>39904</c:v>
                </c:pt>
                <c:pt idx="10">
                  <c:v>39934</c:v>
                </c:pt>
                <c:pt idx="11">
                  <c:v>39965</c:v>
                </c:pt>
                <c:pt idx="12">
                  <c:v>39995</c:v>
                </c:pt>
                <c:pt idx="13">
                  <c:v>40026</c:v>
                </c:pt>
                <c:pt idx="14">
                  <c:v>40057</c:v>
                </c:pt>
                <c:pt idx="15">
                  <c:v>40087</c:v>
                </c:pt>
                <c:pt idx="16">
                  <c:v>40118</c:v>
                </c:pt>
                <c:pt idx="17">
                  <c:v>40148</c:v>
                </c:pt>
                <c:pt idx="18">
                  <c:v>40179</c:v>
                </c:pt>
                <c:pt idx="19">
                  <c:v>40210</c:v>
                </c:pt>
                <c:pt idx="20">
                  <c:v>40238</c:v>
                </c:pt>
                <c:pt idx="21">
                  <c:v>40269</c:v>
                </c:pt>
                <c:pt idx="22">
                  <c:v>40299</c:v>
                </c:pt>
                <c:pt idx="23">
                  <c:v>40330</c:v>
                </c:pt>
                <c:pt idx="24">
                  <c:v>40360</c:v>
                </c:pt>
                <c:pt idx="25">
                  <c:v>40391</c:v>
                </c:pt>
                <c:pt idx="26">
                  <c:v>40422</c:v>
                </c:pt>
                <c:pt idx="27">
                  <c:v>40452</c:v>
                </c:pt>
                <c:pt idx="28">
                  <c:v>40483</c:v>
                </c:pt>
                <c:pt idx="29">
                  <c:v>40513</c:v>
                </c:pt>
                <c:pt idx="30">
                  <c:v>40544</c:v>
                </c:pt>
                <c:pt idx="31">
                  <c:v>40575</c:v>
                </c:pt>
                <c:pt idx="32">
                  <c:v>40603</c:v>
                </c:pt>
                <c:pt idx="33">
                  <c:v>40634</c:v>
                </c:pt>
                <c:pt idx="34">
                  <c:v>40664</c:v>
                </c:pt>
                <c:pt idx="35">
                  <c:v>40695</c:v>
                </c:pt>
                <c:pt idx="36">
                  <c:v>40725</c:v>
                </c:pt>
                <c:pt idx="37">
                  <c:v>40756</c:v>
                </c:pt>
                <c:pt idx="38">
                  <c:v>40787</c:v>
                </c:pt>
                <c:pt idx="39">
                  <c:v>40817</c:v>
                </c:pt>
                <c:pt idx="40">
                  <c:v>40848</c:v>
                </c:pt>
                <c:pt idx="41">
                  <c:v>40878</c:v>
                </c:pt>
                <c:pt idx="42" formatCode="m/d/yyyy\ h:mm">
                  <c:v>40909</c:v>
                </c:pt>
                <c:pt idx="43" formatCode="m/d/yyyy\ h:mm">
                  <c:v>40940</c:v>
                </c:pt>
                <c:pt idx="44" formatCode="m/d/yyyy\ h:mm">
                  <c:v>40969</c:v>
                </c:pt>
                <c:pt idx="45" formatCode="m/d/yyyy\ h:mm">
                  <c:v>41000</c:v>
                </c:pt>
                <c:pt idx="46" formatCode="m/d/yyyy\ h:mm">
                  <c:v>41030</c:v>
                </c:pt>
                <c:pt idx="47" formatCode="m/d/yyyy\ h:mm">
                  <c:v>41061</c:v>
                </c:pt>
                <c:pt idx="48" formatCode="m/d/yyyy\ h:mm">
                  <c:v>41091</c:v>
                </c:pt>
                <c:pt idx="49" formatCode="m/d/yyyy\ h:mm">
                  <c:v>41122</c:v>
                </c:pt>
                <c:pt idx="50" formatCode="m/d/yyyy\ h:mm">
                  <c:v>41153</c:v>
                </c:pt>
                <c:pt idx="51" formatCode="m/d/yyyy\ h:mm">
                  <c:v>41183</c:v>
                </c:pt>
                <c:pt idx="52" formatCode="m/d/yyyy\ h:mm">
                  <c:v>41214</c:v>
                </c:pt>
                <c:pt idx="53" formatCode="m/d/yyyy\ h:mm">
                  <c:v>41244</c:v>
                </c:pt>
                <c:pt idx="54" formatCode="m/d/yyyy\ h:mm">
                  <c:v>41275</c:v>
                </c:pt>
                <c:pt idx="55" formatCode="m/d/yyyy\ h:mm">
                  <c:v>41306</c:v>
                </c:pt>
                <c:pt idx="56" formatCode="m/d/yyyy\ h:mm">
                  <c:v>41334</c:v>
                </c:pt>
                <c:pt idx="57" formatCode="m/d/yyyy\ h:mm">
                  <c:v>41365</c:v>
                </c:pt>
                <c:pt idx="58" formatCode="m/d/yyyy\ h:mm">
                  <c:v>41395</c:v>
                </c:pt>
                <c:pt idx="59" formatCode="m/d/yyyy\ h:mm">
                  <c:v>41426</c:v>
                </c:pt>
                <c:pt idx="60" formatCode="m/d/yyyy\ h:mm">
                  <c:v>41456</c:v>
                </c:pt>
                <c:pt idx="61" formatCode="m/d/yyyy\ h:mm">
                  <c:v>41487</c:v>
                </c:pt>
                <c:pt idx="62" formatCode="m/d/yyyy\ h:mm">
                  <c:v>41518</c:v>
                </c:pt>
                <c:pt idx="63" formatCode="m/d/yyyy\ h:mm">
                  <c:v>41548</c:v>
                </c:pt>
                <c:pt idx="64" formatCode="m/d/yyyy\ h:mm">
                  <c:v>41579</c:v>
                </c:pt>
                <c:pt idx="65" formatCode="m/d/yyyy\ h:mm">
                  <c:v>41609</c:v>
                </c:pt>
                <c:pt idx="66" formatCode="m/d/yyyy\ h:mm">
                  <c:v>41640</c:v>
                </c:pt>
                <c:pt idx="67" formatCode="m/d/yyyy\ h:mm">
                  <c:v>41671</c:v>
                </c:pt>
                <c:pt idx="68" formatCode="m/d/yyyy\ h:mm">
                  <c:v>41699</c:v>
                </c:pt>
                <c:pt idx="69" formatCode="m/d/yyyy\ h:mm">
                  <c:v>41730</c:v>
                </c:pt>
                <c:pt idx="70" formatCode="m/d/yyyy\ h:mm">
                  <c:v>41760</c:v>
                </c:pt>
                <c:pt idx="71" formatCode="m/d/yyyy\ h:mm">
                  <c:v>41791</c:v>
                </c:pt>
                <c:pt idx="72" formatCode="m/d/yyyy\ h:mm">
                  <c:v>41821</c:v>
                </c:pt>
                <c:pt idx="73" formatCode="m/d/yyyy\ h:mm">
                  <c:v>41852</c:v>
                </c:pt>
                <c:pt idx="74" formatCode="m/d/yyyy\ h:mm">
                  <c:v>41883</c:v>
                </c:pt>
                <c:pt idx="75" formatCode="m/d/yyyy\ h:mm">
                  <c:v>41913</c:v>
                </c:pt>
                <c:pt idx="76" formatCode="m/d/yyyy\ h:mm">
                  <c:v>41944</c:v>
                </c:pt>
                <c:pt idx="77" formatCode="m/d/yyyy\ h:mm">
                  <c:v>41974</c:v>
                </c:pt>
                <c:pt idx="78" formatCode="m/d/yyyy\ h:mm">
                  <c:v>42005</c:v>
                </c:pt>
                <c:pt idx="79" formatCode="m/d/yyyy\ h:mm">
                  <c:v>42036</c:v>
                </c:pt>
                <c:pt idx="80" formatCode="m/d/yyyy\ h:mm">
                  <c:v>42064</c:v>
                </c:pt>
                <c:pt idx="81" formatCode="m/d/yyyy\ h:mm">
                  <c:v>42095</c:v>
                </c:pt>
                <c:pt idx="82" formatCode="m/d/yyyy\ h:mm">
                  <c:v>42125</c:v>
                </c:pt>
                <c:pt idx="83" formatCode="m/d/yyyy\ h:mm">
                  <c:v>42156</c:v>
                </c:pt>
                <c:pt idx="84" formatCode="m/d/yyyy\ h:mm">
                  <c:v>42186</c:v>
                </c:pt>
                <c:pt idx="85" formatCode="m/d/yyyy\ h:mm">
                  <c:v>42217</c:v>
                </c:pt>
                <c:pt idx="86" formatCode="m/d/yyyy\ h:mm">
                  <c:v>42248</c:v>
                </c:pt>
                <c:pt idx="87">
                  <c:v>42278</c:v>
                </c:pt>
                <c:pt idx="88">
                  <c:v>42309</c:v>
                </c:pt>
                <c:pt idx="89">
                  <c:v>42339</c:v>
                </c:pt>
                <c:pt idx="90">
                  <c:v>42370</c:v>
                </c:pt>
                <c:pt idx="91">
                  <c:v>42401</c:v>
                </c:pt>
                <c:pt idx="92">
                  <c:v>42430</c:v>
                </c:pt>
                <c:pt idx="93">
                  <c:v>42461</c:v>
                </c:pt>
                <c:pt idx="94">
                  <c:v>42491</c:v>
                </c:pt>
                <c:pt idx="95">
                  <c:v>42522</c:v>
                </c:pt>
                <c:pt idx="96">
                  <c:v>42552</c:v>
                </c:pt>
                <c:pt idx="97">
                  <c:v>42583</c:v>
                </c:pt>
              </c:numCache>
            </c:numRef>
          </c:cat>
          <c:val>
            <c:numRef>
              <c:f>Sheet1!$B$2:$B$100</c:f>
              <c:numCache>
                <c:formatCode>General</c:formatCode>
                <c:ptCount val="99"/>
                <c:pt idx="0">
                  <c:v>29.848229342327148</c:v>
                </c:pt>
                <c:pt idx="1">
                  <c:v>33.848797250859107</c:v>
                </c:pt>
                <c:pt idx="2">
                  <c:v>33.675213675213676</c:v>
                </c:pt>
                <c:pt idx="3">
                  <c:v>33.092485549132952</c:v>
                </c:pt>
                <c:pt idx="4">
                  <c:v>28.338762214983714</c:v>
                </c:pt>
                <c:pt idx="5">
                  <c:v>27.754532775453278</c:v>
                </c:pt>
                <c:pt idx="6" formatCode="0.0">
                  <c:v>30.631704410011917</c:v>
                </c:pt>
                <c:pt idx="7" formatCode="0.0">
                  <c:v>57.744733581164809</c:v>
                </c:pt>
                <c:pt idx="8" formatCode="0.0">
                  <c:v>62.224554039874079</c:v>
                </c:pt>
                <c:pt idx="9" formatCode="0.0">
                  <c:v>66.204690831556505</c:v>
                </c:pt>
                <c:pt idx="10" formatCode="0.0">
                  <c:v>70.46413502109705</c:v>
                </c:pt>
                <c:pt idx="11" formatCode="0.0">
                  <c:v>73.76185458377239</c:v>
                </c:pt>
                <c:pt idx="12" formatCode="0.0">
                  <c:v>71.12349117920148</c:v>
                </c:pt>
                <c:pt idx="13" formatCode="0.0">
                  <c:v>71.792693288020388</c:v>
                </c:pt>
                <c:pt idx="14" formatCode="0.0">
                  <c:v>73.209549071618042</c:v>
                </c:pt>
                <c:pt idx="15" formatCode="0.0">
                  <c:v>75.255813953488371</c:v>
                </c:pt>
                <c:pt idx="16" formatCode="0.0">
                  <c:v>74.976569821930653</c:v>
                </c:pt>
                <c:pt idx="17" formatCode="0.0">
                  <c:v>77.26315789473685</c:v>
                </c:pt>
                <c:pt idx="18" formatCode="0.0">
                  <c:v>80.777310924369743</c:v>
                </c:pt>
                <c:pt idx="19" formatCode="0.0">
                  <c:v>81.916038751345539</c:v>
                </c:pt>
                <c:pt idx="20" formatCode="0.0">
                  <c:v>82.664233576642332</c:v>
                </c:pt>
                <c:pt idx="21" formatCode="0.0">
                  <c:v>80.50682261208577</c:v>
                </c:pt>
                <c:pt idx="22" formatCode="0.0">
                  <c:v>81.349206349206355</c:v>
                </c:pt>
                <c:pt idx="23" formatCode="0.0">
                  <c:v>80.578512396694208</c:v>
                </c:pt>
                <c:pt idx="24" formatCode="0.0">
                  <c:v>77.461447212336893</c:v>
                </c:pt>
                <c:pt idx="25" formatCode="0.0">
                  <c:v>77.883597883597886</c:v>
                </c:pt>
                <c:pt idx="26" formatCode="0.0">
                  <c:v>72.807017543859658</c:v>
                </c:pt>
                <c:pt idx="27" formatCode="0.0">
                  <c:v>75.064599483204134</c:v>
                </c:pt>
                <c:pt idx="28" formatCode="0.0">
                  <c:v>65.960099750623442</c:v>
                </c:pt>
                <c:pt idx="29" formatCode="0.0">
                  <c:v>67.372353673723538</c:v>
                </c:pt>
                <c:pt idx="30" formatCode="0.0">
                  <c:v>62.787723785166236</c:v>
                </c:pt>
                <c:pt idx="31" formatCode="0.0">
                  <c:v>69.266770670826844</c:v>
                </c:pt>
                <c:pt idx="32" formatCode="0.0">
                  <c:v>71.912568306010925</c:v>
                </c:pt>
                <c:pt idx="33" formatCode="0.0">
                  <c:v>72.965879265091857</c:v>
                </c:pt>
                <c:pt idx="34" formatCode="0.0">
                  <c:v>69.933774834437088</c:v>
                </c:pt>
                <c:pt idx="35" formatCode="0.0">
                  <c:v>66.804979253112023</c:v>
                </c:pt>
                <c:pt idx="36" formatCode="0.0">
                  <c:v>63.915857605177997</c:v>
                </c:pt>
                <c:pt idx="37" formatCode="0.0">
                  <c:v>62.630792227204779</c:v>
                </c:pt>
                <c:pt idx="38" formatCode="0.0">
                  <c:v>66.472303206997083</c:v>
                </c:pt>
                <c:pt idx="39" formatCode="0.0">
                  <c:v>60.223048327137555</c:v>
                </c:pt>
                <c:pt idx="40" formatCode="0.0">
                  <c:v>64.566929133858267</c:v>
                </c:pt>
                <c:pt idx="41" formatCode="0.0">
                  <c:v>65.362318840579718</c:v>
                </c:pt>
                <c:pt idx="42">
                  <c:v>76.252020000000002</c:v>
                </c:pt>
                <c:pt idx="43">
                  <c:v>75.574709999999996</c:v>
                </c:pt>
                <c:pt idx="44">
                  <c:v>77.366259999999997</c:v>
                </c:pt>
                <c:pt idx="45">
                  <c:v>76.315790000000007</c:v>
                </c:pt>
                <c:pt idx="46">
                  <c:v>80.417760000000001</c:v>
                </c:pt>
                <c:pt idx="47">
                  <c:v>76.656630000000007</c:v>
                </c:pt>
                <c:pt idx="48">
                  <c:v>77.150540000000007</c:v>
                </c:pt>
                <c:pt idx="49">
                  <c:v>75.539569999999998</c:v>
                </c:pt>
                <c:pt idx="50">
                  <c:v>71.961110000000005</c:v>
                </c:pt>
                <c:pt idx="51">
                  <c:v>76.75112</c:v>
                </c:pt>
                <c:pt idx="52">
                  <c:v>79.135339999999999</c:v>
                </c:pt>
                <c:pt idx="53">
                  <c:v>77.431190000000001</c:v>
                </c:pt>
                <c:pt idx="54">
                  <c:v>74.854929999999996</c:v>
                </c:pt>
                <c:pt idx="55">
                  <c:v>74.008809999999997</c:v>
                </c:pt>
                <c:pt idx="56">
                  <c:v>77.723969999999994</c:v>
                </c:pt>
                <c:pt idx="57">
                  <c:v>88.008570000000006</c:v>
                </c:pt>
                <c:pt idx="58">
                  <c:v>82.777780000000007</c:v>
                </c:pt>
                <c:pt idx="59">
                  <c:v>85.714290000000005</c:v>
                </c:pt>
                <c:pt idx="60">
                  <c:v>76.424359999999993</c:v>
                </c:pt>
                <c:pt idx="61">
                  <c:v>76.356589999999997</c:v>
                </c:pt>
                <c:pt idx="62">
                  <c:v>80.524349999999998</c:v>
                </c:pt>
                <c:pt idx="63">
                  <c:v>79.009900000000002</c:v>
                </c:pt>
                <c:pt idx="64">
                  <c:v>79.187809999999999</c:v>
                </c:pt>
                <c:pt idx="65">
                  <c:v>77.647059999999996</c:v>
                </c:pt>
                <c:pt idx="66">
                  <c:v>77.185500000000005</c:v>
                </c:pt>
                <c:pt idx="67">
                  <c:v>80.519480000000001</c:v>
                </c:pt>
                <c:pt idx="68">
                  <c:v>76.288659999999993</c:v>
                </c:pt>
                <c:pt idx="69">
                  <c:v>79.362099999999998</c:v>
                </c:pt>
                <c:pt idx="70">
                  <c:v>81.341719999999995</c:v>
                </c:pt>
                <c:pt idx="71">
                  <c:v>84.310019999999994</c:v>
                </c:pt>
                <c:pt idx="72">
                  <c:v>80.566040000000001</c:v>
                </c:pt>
                <c:pt idx="73">
                  <c:v>78.606160000000003</c:v>
                </c:pt>
                <c:pt idx="74">
                  <c:v>76.823329999999999</c:v>
                </c:pt>
                <c:pt idx="75">
                  <c:v>77.813509999999994</c:v>
                </c:pt>
                <c:pt idx="76">
                  <c:v>80.645160000000004</c:v>
                </c:pt>
                <c:pt idx="77">
                  <c:v>75.313059999999993</c:v>
                </c:pt>
                <c:pt idx="78">
                  <c:v>74.870019999999997</c:v>
                </c:pt>
                <c:pt idx="79">
                  <c:v>73.888890000000004</c:v>
                </c:pt>
                <c:pt idx="80">
                  <c:v>78.401359999999997</c:v>
                </c:pt>
                <c:pt idx="81">
                  <c:v>79.245289999999997</c:v>
                </c:pt>
                <c:pt idx="82">
                  <c:v>77.089340000000007</c:v>
                </c:pt>
                <c:pt idx="83">
                  <c:v>75.55556</c:v>
                </c:pt>
                <c:pt idx="84">
                  <c:v>82.91771</c:v>
                </c:pt>
                <c:pt idx="85">
                  <c:v>82.379869999999997</c:v>
                </c:pt>
                <c:pt idx="86">
                  <c:v>84.255319999999998</c:v>
                </c:pt>
                <c:pt idx="87">
                  <c:v>87.297640000000001</c:v>
                </c:pt>
                <c:pt idx="88">
                  <c:v>79.675989999999999</c:v>
                </c:pt>
                <c:pt idx="89">
                  <c:v>78.682839999999999</c:v>
                </c:pt>
                <c:pt idx="90">
                  <c:v>79.863479999999996</c:v>
                </c:pt>
                <c:pt idx="91">
                  <c:v>82.861400000000003</c:v>
                </c:pt>
                <c:pt idx="92">
                  <c:v>83.601749999999996</c:v>
                </c:pt>
                <c:pt idx="93">
                  <c:v>77.747990000000001</c:v>
                </c:pt>
                <c:pt idx="94">
                  <c:v>84.487530000000007</c:v>
                </c:pt>
                <c:pt idx="95">
                  <c:v>83.802819999999997</c:v>
                </c:pt>
                <c:pt idx="96">
                  <c:v>82.225070000000002</c:v>
                </c:pt>
                <c:pt idx="97">
                  <c:v>78.745199999999997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0160384"/>
        <c:axId val="158447232"/>
      </c:lineChart>
      <c:dateAx>
        <c:axId val="110160384"/>
        <c:scaling>
          <c:orientation val="minMax"/>
        </c:scaling>
        <c:delete val="0"/>
        <c:axPos val="b"/>
        <c:numFmt formatCode="[$-409]mmm\-yy;@" sourceLinked="0"/>
        <c:majorTickMark val="out"/>
        <c:minorTickMark val="none"/>
        <c:tickLblPos val="nextTo"/>
        <c:txPr>
          <a:bodyPr/>
          <a:lstStyle/>
          <a:p>
            <a:pPr>
              <a:defRPr sz="1300" baseline="0"/>
            </a:pPr>
            <a:endParaRPr lang="en-US"/>
          </a:p>
        </c:txPr>
        <c:crossAx val="158447232"/>
        <c:crosses val="autoZero"/>
        <c:auto val="1"/>
        <c:lblOffset val="100"/>
        <c:baseTimeUnit val="months"/>
      </c:dateAx>
      <c:valAx>
        <c:axId val="158447232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0160384"/>
        <c:crosses val="autoZero"/>
        <c:crossBetween val="between"/>
        <c:majorUnit val="2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63494"/>
          </c:spPr>
          <c:marker>
            <c:symbol val="none"/>
          </c:marker>
          <c:cat>
            <c:numRef>
              <c:f>Sheet1!$A$2:$A$97</c:f>
              <c:numCache>
                <c:formatCode>m/d/yyyy</c:formatCode>
                <c:ptCount val="96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  <c:pt idx="24">
                  <c:v>42005</c:v>
                </c:pt>
                <c:pt idx="25">
                  <c:v>42036</c:v>
                </c:pt>
                <c:pt idx="26">
                  <c:v>42064</c:v>
                </c:pt>
                <c:pt idx="27">
                  <c:v>42095</c:v>
                </c:pt>
                <c:pt idx="28">
                  <c:v>42125</c:v>
                </c:pt>
                <c:pt idx="29">
                  <c:v>42156</c:v>
                </c:pt>
                <c:pt idx="30">
                  <c:v>42186</c:v>
                </c:pt>
                <c:pt idx="31">
                  <c:v>42217</c:v>
                </c:pt>
                <c:pt idx="32">
                  <c:v>42248</c:v>
                </c:pt>
                <c:pt idx="33">
                  <c:v>42278</c:v>
                </c:pt>
                <c:pt idx="34">
                  <c:v>42309</c:v>
                </c:pt>
                <c:pt idx="35">
                  <c:v>42339</c:v>
                </c:pt>
                <c:pt idx="36">
                  <c:v>42370</c:v>
                </c:pt>
                <c:pt idx="37">
                  <c:v>42401</c:v>
                </c:pt>
                <c:pt idx="38">
                  <c:v>42430</c:v>
                </c:pt>
                <c:pt idx="39">
                  <c:v>42461</c:v>
                </c:pt>
                <c:pt idx="40">
                  <c:v>42491</c:v>
                </c:pt>
                <c:pt idx="41">
                  <c:v>42522</c:v>
                </c:pt>
                <c:pt idx="42">
                  <c:v>42552</c:v>
                </c:pt>
                <c:pt idx="43">
                  <c:v>42583</c:v>
                </c:pt>
                <c:pt idx="44">
                  <c:v>42614</c:v>
                </c:pt>
                <c:pt idx="45">
                  <c:v>41000</c:v>
                </c:pt>
                <c:pt idx="46">
                  <c:v>41030</c:v>
                </c:pt>
                <c:pt idx="47">
                  <c:v>41061</c:v>
                </c:pt>
                <c:pt idx="48">
                  <c:v>41091</c:v>
                </c:pt>
                <c:pt idx="49">
                  <c:v>41122</c:v>
                </c:pt>
                <c:pt idx="50">
                  <c:v>41153</c:v>
                </c:pt>
                <c:pt idx="51">
                  <c:v>41183</c:v>
                </c:pt>
                <c:pt idx="52">
                  <c:v>41214</c:v>
                </c:pt>
                <c:pt idx="53">
                  <c:v>41244</c:v>
                </c:pt>
                <c:pt idx="54">
                  <c:v>41275</c:v>
                </c:pt>
                <c:pt idx="55">
                  <c:v>41306</c:v>
                </c:pt>
                <c:pt idx="56">
                  <c:v>41334</c:v>
                </c:pt>
                <c:pt idx="57">
                  <c:v>41365</c:v>
                </c:pt>
                <c:pt idx="58">
                  <c:v>41395</c:v>
                </c:pt>
                <c:pt idx="59">
                  <c:v>41426</c:v>
                </c:pt>
                <c:pt idx="60">
                  <c:v>41456</c:v>
                </c:pt>
                <c:pt idx="61">
                  <c:v>41487</c:v>
                </c:pt>
                <c:pt idx="62">
                  <c:v>41518</c:v>
                </c:pt>
                <c:pt idx="63">
                  <c:v>41548</c:v>
                </c:pt>
                <c:pt idx="64">
                  <c:v>41579</c:v>
                </c:pt>
                <c:pt idx="65">
                  <c:v>41609</c:v>
                </c:pt>
                <c:pt idx="66">
                  <c:v>41640</c:v>
                </c:pt>
                <c:pt idx="67">
                  <c:v>41671</c:v>
                </c:pt>
                <c:pt idx="68">
                  <c:v>41699</c:v>
                </c:pt>
                <c:pt idx="69">
                  <c:v>41730</c:v>
                </c:pt>
                <c:pt idx="70">
                  <c:v>41760</c:v>
                </c:pt>
                <c:pt idx="71">
                  <c:v>41791</c:v>
                </c:pt>
                <c:pt idx="72">
                  <c:v>41821</c:v>
                </c:pt>
                <c:pt idx="73">
                  <c:v>41852</c:v>
                </c:pt>
                <c:pt idx="74">
                  <c:v>41883</c:v>
                </c:pt>
                <c:pt idx="75">
                  <c:v>41913</c:v>
                </c:pt>
                <c:pt idx="76">
                  <c:v>41944</c:v>
                </c:pt>
                <c:pt idx="77">
                  <c:v>41974</c:v>
                </c:pt>
                <c:pt idx="78">
                  <c:v>42005</c:v>
                </c:pt>
                <c:pt idx="79">
                  <c:v>42036</c:v>
                </c:pt>
                <c:pt idx="80">
                  <c:v>42064</c:v>
                </c:pt>
                <c:pt idx="81">
                  <c:v>42095</c:v>
                </c:pt>
                <c:pt idx="82">
                  <c:v>42125</c:v>
                </c:pt>
                <c:pt idx="83">
                  <c:v>42156</c:v>
                </c:pt>
                <c:pt idx="84">
                  <c:v>42186</c:v>
                </c:pt>
                <c:pt idx="85">
                  <c:v>42217</c:v>
                </c:pt>
                <c:pt idx="86">
                  <c:v>42248</c:v>
                </c:pt>
                <c:pt idx="87">
                  <c:v>42278</c:v>
                </c:pt>
                <c:pt idx="88">
                  <c:v>42309</c:v>
                </c:pt>
                <c:pt idx="89">
                  <c:v>42339</c:v>
                </c:pt>
                <c:pt idx="90">
                  <c:v>42370</c:v>
                </c:pt>
                <c:pt idx="91">
                  <c:v>42401</c:v>
                </c:pt>
                <c:pt idx="92">
                  <c:v>42430</c:v>
                </c:pt>
                <c:pt idx="93">
                  <c:v>42461</c:v>
                </c:pt>
                <c:pt idx="94">
                  <c:v>42491</c:v>
                </c:pt>
                <c:pt idx="95">
                  <c:v>42522</c:v>
                </c:pt>
              </c:numCache>
            </c:numRef>
          </c:cat>
          <c:val>
            <c:numRef>
              <c:f>Sheet1!$B$2:$B$97</c:f>
              <c:numCache>
                <c:formatCode>General</c:formatCode>
                <c:ptCount val="96"/>
                <c:pt idx="0">
                  <c:v>13.91067</c:v>
                </c:pt>
                <c:pt idx="1">
                  <c:v>15.51468</c:v>
                </c:pt>
                <c:pt idx="2">
                  <c:v>18.21021</c:v>
                </c:pt>
                <c:pt idx="3">
                  <c:v>19.55106</c:v>
                </c:pt>
                <c:pt idx="4">
                  <c:v>17.86176</c:v>
                </c:pt>
                <c:pt idx="5">
                  <c:v>17.08136</c:v>
                </c:pt>
                <c:pt idx="6" formatCode="0.0">
                  <c:v>20.823920000000001</c:v>
                </c:pt>
                <c:pt idx="7" formatCode="0.0">
                  <c:v>22.496980000000001</c:v>
                </c:pt>
                <c:pt idx="8" formatCode="0.0">
                  <c:v>20.233550000000001</c:v>
                </c:pt>
                <c:pt idx="9" formatCode="0.0">
                  <c:v>21.338180000000001</c:v>
                </c:pt>
                <c:pt idx="10" formatCode="0.0">
                  <c:v>21.020420000000001</c:v>
                </c:pt>
                <c:pt idx="11" formatCode="0.0">
                  <c:v>21.23536</c:v>
                </c:pt>
                <c:pt idx="12" formatCode="0.0">
                  <c:v>22.150880000000001</c:v>
                </c:pt>
                <c:pt idx="13" formatCode="0.0">
                  <c:v>22.94539</c:v>
                </c:pt>
                <c:pt idx="14" formatCode="0.0">
                  <c:v>22.681010000000001</c:v>
                </c:pt>
                <c:pt idx="15" formatCode="0.0">
                  <c:v>23.619879999999998</c:v>
                </c:pt>
                <c:pt idx="16" formatCode="0.0">
                  <c:v>22.350210000000001</c:v>
                </c:pt>
                <c:pt idx="17" formatCode="0.0">
                  <c:v>22.498470000000001</c:v>
                </c:pt>
                <c:pt idx="18" formatCode="0.0">
                  <c:v>24.301410000000001</c:v>
                </c:pt>
                <c:pt idx="19" formatCode="0.0">
                  <c:v>20.94998</c:v>
                </c:pt>
                <c:pt idx="20" formatCode="0.0">
                  <c:v>21.809059999999999</c:v>
                </c:pt>
                <c:pt idx="21" formatCode="0.0">
                  <c:v>23.808140000000002</c:v>
                </c:pt>
                <c:pt idx="22" formatCode="0.0">
                  <c:v>24.033740000000002</c:v>
                </c:pt>
                <c:pt idx="23" formatCode="0.0">
                  <c:v>23.912009999999999</c:v>
                </c:pt>
                <c:pt idx="24" formatCode="0.0">
                  <c:v>23.51314</c:v>
                </c:pt>
                <c:pt idx="25" formatCode="0.0">
                  <c:v>24.843229999999998</c:v>
                </c:pt>
                <c:pt idx="26" formatCode="0.0">
                  <c:v>27.252929999999999</c:v>
                </c:pt>
                <c:pt idx="27" formatCode="0.0">
                  <c:v>28.46913</c:v>
                </c:pt>
                <c:pt idx="28" formatCode="0.0">
                  <c:v>26.564309999999999</c:v>
                </c:pt>
                <c:pt idx="29" formatCode="0.0">
                  <c:v>29.221219999999999</c:v>
                </c:pt>
                <c:pt idx="30" formatCode="0.0">
                  <c:v>29.386089999999999</c:v>
                </c:pt>
                <c:pt idx="31" formatCode="0.0">
                  <c:v>29.378820000000001</c:v>
                </c:pt>
                <c:pt idx="32" formatCode="0.0">
                  <c:v>25.844889999999999</c:v>
                </c:pt>
                <c:pt idx="33" formatCode="0.0">
                  <c:v>28.293980000000001</c:v>
                </c:pt>
                <c:pt idx="34" formatCode="0.0">
                  <c:v>27.814019999999999</c:v>
                </c:pt>
                <c:pt idx="35" formatCode="0.0">
                  <c:v>26.091090000000001</c:v>
                </c:pt>
                <c:pt idx="36" formatCode="0.0">
                  <c:v>26.969370000000001</c:v>
                </c:pt>
                <c:pt idx="37" formatCode="0.0">
                  <c:v>28.836349999999999</c:v>
                </c:pt>
                <c:pt idx="38" formatCode="0.0">
                  <c:v>30.006930000000001</c:v>
                </c:pt>
                <c:pt idx="39" formatCode="0.0">
                  <c:v>27.27139</c:v>
                </c:pt>
                <c:pt idx="40" formatCode="0.0">
                  <c:v>28.728370000000002</c:v>
                </c:pt>
                <c:pt idx="41" formatCode="0.0">
                  <c:v>29.390560000000001</c:v>
                </c:pt>
                <c:pt idx="42" formatCode="0.0">
                  <c:v>28.647939999999998</c:v>
                </c:pt>
                <c:pt idx="43" formatCode="0.0">
                  <c:v>25.687560000000001</c:v>
                </c:pt>
                <c:pt idx="44" formatCode="0.0">
                  <c:v>30.581040000000002</c:v>
                </c:pt>
                <c:pt idx="45" formatCode="0.0">
                  <c:v>12.251148545176111</c:v>
                </c:pt>
                <c:pt idx="46" formatCode="0.0">
                  <c:v>12.259479343520091</c:v>
                </c:pt>
                <c:pt idx="47" formatCode="0.0">
                  <c:v>14.513301318698071</c:v>
                </c:pt>
                <c:pt idx="48" formatCode="0.0">
                  <c:v>10.789397868049553</c:v>
                </c:pt>
                <c:pt idx="49" formatCode="0.0">
                  <c:v>11.04070528273297</c:v>
                </c:pt>
                <c:pt idx="50" formatCode="0.0">
                  <c:v>11.31309978934228</c:v>
                </c:pt>
                <c:pt idx="51" formatCode="0.0">
                  <c:v>13.103070175438598</c:v>
                </c:pt>
                <c:pt idx="52" formatCode="0.0">
                  <c:v>13.021031053071141</c:v>
                </c:pt>
                <c:pt idx="53" formatCode="0.0">
                  <c:v>12.929570631519367</c:v>
                </c:pt>
                <c:pt idx="54">
                  <c:v>13.838380000000001</c:v>
                </c:pt>
                <c:pt idx="55">
                  <c:v>15.28619</c:v>
                </c:pt>
                <c:pt idx="56">
                  <c:v>17.902470000000001</c:v>
                </c:pt>
                <c:pt idx="57">
                  <c:v>19.436039999999998</c:v>
                </c:pt>
                <c:pt idx="58">
                  <c:v>17.685870000000001</c:v>
                </c:pt>
                <c:pt idx="59">
                  <c:v>16.988119999999999</c:v>
                </c:pt>
                <c:pt idx="60">
                  <c:v>19.714929999999999</c:v>
                </c:pt>
                <c:pt idx="61">
                  <c:v>21.361899999999999</c:v>
                </c:pt>
                <c:pt idx="62">
                  <c:v>19.3489</c:v>
                </c:pt>
                <c:pt idx="63">
                  <c:v>20.617529999999999</c:v>
                </c:pt>
                <c:pt idx="64">
                  <c:v>20.075240000000001</c:v>
                </c:pt>
                <c:pt idx="65">
                  <c:v>19.76877</c:v>
                </c:pt>
                <c:pt idx="66">
                  <c:v>21.790230000000001</c:v>
                </c:pt>
                <c:pt idx="67">
                  <c:v>22.617159999999998</c:v>
                </c:pt>
                <c:pt idx="68">
                  <c:v>22.564330000000002</c:v>
                </c:pt>
                <c:pt idx="69">
                  <c:v>23.610060000000001</c:v>
                </c:pt>
                <c:pt idx="70">
                  <c:v>22.326830000000001</c:v>
                </c:pt>
                <c:pt idx="71">
                  <c:v>22.510100000000001</c:v>
                </c:pt>
                <c:pt idx="72">
                  <c:v>23.902650000000001</c:v>
                </c:pt>
                <c:pt idx="73">
                  <c:v>20.571339999999999</c:v>
                </c:pt>
                <c:pt idx="74">
                  <c:v>20.87565</c:v>
                </c:pt>
                <c:pt idx="75">
                  <c:v>21.214849999999998</c:v>
                </c:pt>
                <c:pt idx="76">
                  <c:v>21.655899999999999</c:v>
                </c:pt>
                <c:pt idx="77">
                  <c:v>21.696349999999999</c:v>
                </c:pt>
                <c:pt idx="78">
                  <c:v>22.96923</c:v>
                </c:pt>
                <c:pt idx="79">
                  <c:v>24.324110000000001</c:v>
                </c:pt>
                <c:pt idx="80">
                  <c:v>26.9102</c:v>
                </c:pt>
                <c:pt idx="81">
                  <c:v>28.195350000000001</c:v>
                </c:pt>
                <c:pt idx="82">
                  <c:v>25.50066</c:v>
                </c:pt>
                <c:pt idx="83">
                  <c:v>28.359449999999999</c:v>
                </c:pt>
                <c:pt idx="84">
                  <c:v>28.539870000000001</c:v>
                </c:pt>
                <c:pt idx="85">
                  <c:v>27.926089999999999</c:v>
                </c:pt>
                <c:pt idx="86" formatCode="0.0">
                  <c:v>23.574549999999999</c:v>
                </c:pt>
                <c:pt idx="87" formatCode="0.0">
                  <c:v>28.662747979426896</c:v>
                </c:pt>
                <c:pt idx="88" formatCode="0.0">
                  <c:v>28.208343783964551</c:v>
                </c:pt>
                <c:pt idx="89" formatCode="0.0">
                  <c:v>26.521085528918427</c:v>
                </c:pt>
                <c:pt idx="90" formatCode="0.0">
                  <c:v>27.428440925700365</c:v>
                </c:pt>
                <c:pt idx="91" formatCode="0.0">
                  <c:v>29.238601150951748</c:v>
                </c:pt>
                <c:pt idx="92" formatCode="0.0">
                  <c:v>30.415830623399987</c:v>
                </c:pt>
                <c:pt idx="93" formatCode="0.0">
                  <c:v>28.041358069956736</c:v>
                </c:pt>
                <c:pt idx="94" formatCode="0.0">
                  <c:v>29.595417114214108</c:v>
                </c:pt>
                <c:pt idx="95" formatCode="0.0">
                  <c:v>30.23207625362619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3703296"/>
        <c:axId val="181515904"/>
      </c:lineChart>
      <c:dateAx>
        <c:axId val="163703296"/>
        <c:scaling>
          <c:orientation val="minMax"/>
        </c:scaling>
        <c:delete val="0"/>
        <c:axPos val="b"/>
        <c:numFmt formatCode="[$-409]mmm\-yy;@" sourceLinked="0"/>
        <c:majorTickMark val="out"/>
        <c:minorTickMark val="none"/>
        <c:tickLblPos val="nextTo"/>
        <c:txPr>
          <a:bodyPr/>
          <a:lstStyle/>
          <a:p>
            <a:pPr>
              <a:defRPr sz="1300" baseline="0"/>
            </a:pPr>
            <a:endParaRPr lang="en-US"/>
          </a:p>
        </c:txPr>
        <c:crossAx val="181515904"/>
        <c:crosses val="autoZero"/>
        <c:auto val="1"/>
        <c:lblOffset val="100"/>
        <c:baseTimeUnit val="months"/>
        <c:majorUnit val="3"/>
        <c:majorTimeUnit val="months"/>
      </c:dateAx>
      <c:valAx>
        <c:axId val="181515904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3703296"/>
        <c:crosses val="autoZero"/>
        <c:crossBetween val="between"/>
        <c:majorUnit val="2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63494"/>
          </c:spPr>
          <c:marker>
            <c:symbol val="none"/>
          </c:marker>
          <c:cat>
            <c:numRef>
              <c:f>Sheet1!$A$2:$A$93</c:f>
              <c:numCache>
                <c:formatCode>[$-409]mmm\-yy;@</c:formatCode>
                <c:ptCount val="92"/>
                <c:pt idx="0">
                  <c:v>39630</c:v>
                </c:pt>
                <c:pt idx="1">
                  <c:v>39661</c:v>
                </c:pt>
                <c:pt idx="2">
                  <c:v>39692</c:v>
                </c:pt>
                <c:pt idx="3">
                  <c:v>39722</c:v>
                </c:pt>
                <c:pt idx="4">
                  <c:v>39753</c:v>
                </c:pt>
                <c:pt idx="5">
                  <c:v>39783</c:v>
                </c:pt>
                <c:pt idx="6">
                  <c:v>39814</c:v>
                </c:pt>
                <c:pt idx="7">
                  <c:v>39845</c:v>
                </c:pt>
                <c:pt idx="8">
                  <c:v>39873</c:v>
                </c:pt>
                <c:pt idx="9">
                  <c:v>39904</c:v>
                </c:pt>
                <c:pt idx="10">
                  <c:v>39934</c:v>
                </c:pt>
                <c:pt idx="11">
                  <c:v>39965</c:v>
                </c:pt>
                <c:pt idx="12">
                  <c:v>39995</c:v>
                </c:pt>
                <c:pt idx="13">
                  <c:v>40026</c:v>
                </c:pt>
                <c:pt idx="14">
                  <c:v>40057</c:v>
                </c:pt>
                <c:pt idx="15">
                  <c:v>40087</c:v>
                </c:pt>
                <c:pt idx="16">
                  <c:v>40118</c:v>
                </c:pt>
                <c:pt idx="17">
                  <c:v>40148</c:v>
                </c:pt>
                <c:pt idx="18">
                  <c:v>40179</c:v>
                </c:pt>
                <c:pt idx="19">
                  <c:v>40210</c:v>
                </c:pt>
                <c:pt idx="20">
                  <c:v>40238</c:v>
                </c:pt>
                <c:pt idx="21">
                  <c:v>40269</c:v>
                </c:pt>
                <c:pt idx="22">
                  <c:v>40299</c:v>
                </c:pt>
                <c:pt idx="23">
                  <c:v>40330</c:v>
                </c:pt>
                <c:pt idx="24">
                  <c:v>40360</c:v>
                </c:pt>
                <c:pt idx="25">
                  <c:v>40391</c:v>
                </c:pt>
                <c:pt idx="26">
                  <c:v>40422</c:v>
                </c:pt>
                <c:pt idx="27">
                  <c:v>40452</c:v>
                </c:pt>
                <c:pt idx="28">
                  <c:v>40483</c:v>
                </c:pt>
                <c:pt idx="29">
                  <c:v>40513</c:v>
                </c:pt>
                <c:pt idx="30">
                  <c:v>40544</c:v>
                </c:pt>
                <c:pt idx="31">
                  <c:v>40575</c:v>
                </c:pt>
                <c:pt idx="32">
                  <c:v>40603</c:v>
                </c:pt>
                <c:pt idx="33">
                  <c:v>40634</c:v>
                </c:pt>
                <c:pt idx="34">
                  <c:v>40664</c:v>
                </c:pt>
                <c:pt idx="35">
                  <c:v>40695</c:v>
                </c:pt>
                <c:pt idx="36">
                  <c:v>40725</c:v>
                </c:pt>
                <c:pt idx="37">
                  <c:v>40756</c:v>
                </c:pt>
                <c:pt idx="38">
                  <c:v>40787</c:v>
                </c:pt>
                <c:pt idx="39">
                  <c:v>40817</c:v>
                </c:pt>
                <c:pt idx="40">
                  <c:v>40848</c:v>
                </c:pt>
                <c:pt idx="41">
                  <c:v>40878</c:v>
                </c:pt>
                <c:pt idx="42">
                  <c:v>40909</c:v>
                </c:pt>
                <c:pt idx="43">
                  <c:v>40940</c:v>
                </c:pt>
                <c:pt idx="44">
                  <c:v>40969</c:v>
                </c:pt>
                <c:pt idx="45">
                  <c:v>41000</c:v>
                </c:pt>
                <c:pt idx="46">
                  <c:v>41030</c:v>
                </c:pt>
                <c:pt idx="47">
                  <c:v>41061</c:v>
                </c:pt>
                <c:pt idx="48">
                  <c:v>41091</c:v>
                </c:pt>
                <c:pt idx="49">
                  <c:v>41122</c:v>
                </c:pt>
                <c:pt idx="50">
                  <c:v>41153</c:v>
                </c:pt>
                <c:pt idx="51">
                  <c:v>41183</c:v>
                </c:pt>
                <c:pt idx="52">
                  <c:v>41214</c:v>
                </c:pt>
                <c:pt idx="53">
                  <c:v>41244</c:v>
                </c:pt>
                <c:pt idx="54">
                  <c:v>41275</c:v>
                </c:pt>
                <c:pt idx="55">
                  <c:v>41306</c:v>
                </c:pt>
                <c:pt idx="56">
                  <c:v>41334</c:v>
                </c:pt>
                <c:pt idx="57">
                  <c:v>41365</c:v>
                </c:pt>
                <c:pt idx="58">
                  <c:v>41395</c:v>
                </c:pt>
                <c:pt idx="59">
                  <c:v>41426</c:v>
                </c:pt>
                <c:pt idx="60">
                  <c:v>41456</c:v>
                </c:pt>
                <c:pt idx="61">
                  <c:v>41487</c:v>
                </c:pt>
                <c:pt idx="62">
                  <c:v>41518</c:v>
                </c:pt>
                <c:pt idx="63">
                  <c:v>41548</c:v>
                </c:pt>
                <c:pt idx="64">
                  <c:v>41579</c:v>
                </c:pt>
                <c:pt idx="65">
                  <c:v>41609</c:v>
                </c:pt>
                <c:pt idx="66">
                  <c:v>41640</c:v>
                </c:pt>
                <c:pt idx="67">
                  <c:v>41671</c:v>
                </c:pt>
                <c:pt idx="68">
                  <c:v>41699</c:v>
                </c:pt>
                <c:pt idx="69">
                  <c:v>41730</c:v>
                </c:pt>
                <c:pt idx="70">
                  <c:v>41760</c:v>
                </c:pt>
                <c:pt idx="71">
                  <c:v>41791</c:v>
                </c:pt>
                <c:pt idx="72">
                  <c:v>41821</c:v>
                </c:pt>
                <c:pt idx="73">
                  <c:v>41852</c:v>
                </c:pt>
                <c:pt idx="74">
                  <c:v>41883</c:v>
                </c:pt>
                <c:pt idx="75">
                  <c:v>41913</c:v>
                </c:pt>
                <c:pt idx="76">
                  <c:v>41944</c:v>
                </c:pt>
                <c:pt idx="77">
                  <c:v>41974</c:v>
                </c:pt>
                <c:pt idx="78">
                  <c:v>42005</c:v>
                </c:pt>
                <c:pt idx="79">
                  <c:v>42036</c:v>
                </c:pt>
                <c:pt idx="80">
                  <c:v>42064</c:v>
                </c:pt>
                <c:pt idx="81">
                  <c:v>42095</c:v>
                </c:pt>
                <c:pt idx="82">
                  <c:v>42125</c:v>
                </c:pt>
                <c:pt idx="83">
                  <c:v>42156</c:v>
                </c:pt>
                <c:pt idx="84">
                  <c:v>42186</c:v>
                </c:pt>
                <c:pt idx="85">
                  <c:v>42217</c:v>
                </c:pt>
                <c:pt idx="86">
                  <c:v>42248</c:v>
                </c:pt>
                <c:pt idx="87">
                  <c:v>42278</c:v>
                </c:pt>
                <c:pt idx="88">
                  <c:v>42309</c:v>
                </c:pt>
                <c:pt idx="89">
                  <c:v>42339</c:v>
                </c:pt>
                <c:pt idx="90">
                  <c:v>42370</c:v>
                </c:pt>
                <c:pt idx="91">
                  <c:v>42401</c:v>
                </c:pt>
              </c:numCache>
            </c:numRef>
          </c:cat>
          <c:val>
            <c:numRef>
              <c:f>Sheet1!$B$2:$B$93</c:f>
              <c:numCache>
                <c:formatCode>General</c:formatCode>
                <c:ptCount val="92"/>
                <c:pt idx="0">
                  <c:v>53.939393939393945</c:v>
                </c:pt>
                <c:pt idx="1">
                  <c:v>55.342465753424655</c:v>
                </c:pt>
                <c:pt idx="2">
                  <c:v>56.983240223463682</c:v>
                </c:pt>
                <c:pt idx="3">
                  <c:v>54.85564304461942</c:v>
                </c:pt>
                <c:pt idx="4">
                  <c:v>54.857997010463379</c:v>
                </c:pt>
                <c:pt idx="5">
                  <c:v>53.191489361702125</c:v>
                </c:pt>
                <c:pt idx="6" formatCode="0.0">
                  <c:v>58.153846153846153</c:v>
                </c:pt>
                <c:pt idx="7" formatCode="0.0">
                  <c:v>70.96247960848288</c:v>
                </c:pt>
                <c:pt idx="8" formatCode="0.0">
                  <c:v>73.660714285714292</c:v>
                </c:pt>
                <c:pt idx="9" formatCode="0.0">
                  <c:v>79.041916167664667</c:v>
                </c:pt>
                <c:pt idx="10" formatCode="0.0">
                  <c:v>76.974789915966397</c:v>
                </c:pt>
                <c:pt idx="11" formatCode="0.0">
                  <c:v>72.089552238805965</c:v>
                </c:pt>
                <c:pt idx="12" formatCode="0.0">
                  <c:v>69.037037037037038</c:v>
                </c:pt>
                <c:pt idx="13" formatCode="0.0">
                  <c:v>71.111111111111114</c:v>
                </c:pt>
                <c:pt idx="14" formatCode="0.0">
                  <c:v>77.435897435897445</c:v>
                </c:pt>
                <c:pt idx="15" formatCode="0.0">
                  <c:v>75.490196078431367</c:v>
                </c:pt>
                <c:pt idx="16" formatCode="0.0">
                  <c:v>73.382624768946386</c:v>
                </c:pt>
                <c:pt idx="17" formatCode="0.0">
                  <c:v>76.258992805755398</c:v>
                </c:pt>
                <c:pt idx="18" formatCode="0.0">
                  <c:v>77.018633540372676</c:v>
                </c:pt>
                <c:pt idx="19" formatCode="0.0">
                  <c:v>73.116089613034617</c:v>
                </c:pt>
                <c:pt idx="20" formatCode="0.0">
                  <c:v>78.726968174204359</c:v>
                </c:pt>
                <c:pt idx="21" formatCode="0.0">
                  <c:v>82.331511839708554</c:v>
                </c:pt>
                <c:pt idx="22" formatCode="0.0">
                  <c:v>76.028622540250439</c:v>
                </c:pt>
                <c:pt idx="23" formatCode="0.0">
                  <c:v>77.087033747779756</c:v>
                </c:pt>
                <c:pt idx="24" formatCode="0.0">
                  <c:v>65.319148936170208</c:v>
                </c:pt>
                <c:pt idx="25" formatCode="0.0">
                  <c:v>68.292682926829272</c:v>
                </c:pt>
                <c:pt idx="26" formatCode="0.0">
                  <c:v>60.398230088495573</c:v>
                </c:pt>
                <c:pt idx="27" formatCode="0.0">
                  <c:v>60.533333333333331</c:v>
                </c:pt>
                <c:pt idx="28" formatCode="0.0">
                  <c:v>67.183462532299743</c:v>
                </c:pt>
                <c:pt idx="29" formatCode="0.0">
                  <c:v>70.642201834862391</c:v>
                </c:pt>
                <c:pt idx="30" formatCode="0.0">
                  <c:v>76</c:v>
                </c:pt>
                <c:pt idx="31" formatCode="0.0">
                  <c:v>78.738317757009341</c:v>
                </c:pt>
                <c:pt idx="32" formatCode="0.0">
                  <c:v>79.086115992970122</c:v>
                </c:pt>
                <c:pt idx="33" formatCode="0.0">
                  <c:v>77.378815080789948</c:v>
                </c:pt>
                <c:pt idx="34" formatCode="0.0">
                  <c:v>78.730703259005139</c:v>
                </c:pt>
                <c:pt idx="35" formatCode="0.0">
                  <c:v>79.393939393939391</c:v>
                </c:pt>
                <c:pt idx="36" formatCode="0.0">
                  <c:v>76.470588235294116</c:v>
                </c:pt>
                <c:pt idx="37" formatCode="0.0">
                  <c:v>78.037383177570092</c:v>
                </c:pt>
                <c:pt idx="38" formatCode="0.0">
                  <c:v>73.429951690821255</c:v>
                </c:pt>
                <c:pt idx="39" formatCode="0.0">
                  <c:v>70.714285714285722</c:v>
                </c:pt>
                <c:pt idx="40" formatCode="0.0">
                  <c:v>71.428571428571431</c:v>
                </c:pt>
                <c:pt idx="41" formatCode="0.0">
                  <c:v>71.462829736211035</c:v>
                </c:pt>
                <c:pt idx="42" formatCode="0.0">
                  <c:v>76.717550000000003</c:v>
                </c:pt>
                <c:pt idx="43" formatCode="0.0">
                  <c:v>75.490200000000002</c:v>
                </c:pt>
                <c:pt idx="44" formatCode="0.0">
                  <c:v>79.898650000000004</c:v>
                </c:pt>
                <c:pt idx="45" formatCode="0.0">
                  <c:v>75.836429999999993</c:v>
                </c:pt>
                <c:pt idx="46" formatCode="0.0">
                  <c:v>78.098470000000006</c:v>
                </c:pt>
                <c:pt idx="47" formatCode="0.0">
                  <c:v>77.321430000000007</c:v>
                </c:pt>
                <c:pt idx="48" formatCode="0.0">
                  <c:v>77.642979999999994</c:v>
                </c:pt>
                <c:pt idx="49" formatCode="0.0">
                  <c:v>80.187209999999993</c:v>
                </c:pt>
                <c:pt idx="50" formatCode="0.0">
                  <c:v>78.672039999999996</c:v>
                </c:pt>
                <c:pt idx="51" formatCode="0.0">
                  <c:v>77.457629999999995</c:v>
                </c:pt>
                <c:pt idx="52" formatCode="0.0">
                  <c:v>74.121989999999997</c:v>
                </c:pt>
                <c:pt idx="53" formatCode="0.0">
                  <c:v>79.816509999999994</c:v>
                </c:pt>
                <c:pt idx="54" formatCode="0.0">
                  <c:v>78.731350000000006</c:v>
                </c:pt>
                <c:pt idx="55" formatCode="0.0">
                  <c:v>79.649889999999999</c:v>
                </c:pt>
                <c:pt idx="56" formatCode="0.0">
                  <c:v>74.484049999999996</c:v>
                </c:pt>
                <c:pt idx="57" formatCode="0.0">
                  <c:v>81.370829999999998</c:v>
                </c:pt>
                <c:pt idx="58" formatCode="0.0">
                  <c:v>79.010490000000004</c:v>
                </c:pt>
                <c:pt idx="59">
                  <c:v>76.660340000000005</c:v>
                </c:pt>
                <c:pt idx="60">
                  <c:v>80.571430000000007</c:v>
                </c:pt>
                <c:pt idx="61">
                  <c:v>78.71199</c:v>
                </c:pt>
                <c:pt idx="62">
                  <c:v>78.861789999999999</c:v>
                </c:pt>
                <c:pt idx="63">
                  <c:v>81.511250000000004</c:v>
                </c:pt>
                <c:pt idx="64">
                  <c:v>82.407409999999999</c:v>
                </c:pt>
                <c:pt idx="65">
                  <c:v>81.508080000000007</c:v>
                </c:pt>
                <c:pt idx="66">
                  <c:v>85.198549999999997</c:v>
                </c:pt>
                <c:pt idx="67">
                  <c:v>86.354380000000006</c:v>
                </c:pt>
                <c:pt idx="68">
                  <c:v>83.648880000000005</c:v>
                </c:pt>
                <c:pt idx="69">
                  <c:v>85.240459999999999</c:v>
                </c:pt>
                <c:pt idx="70">
                  <c:v>87.201359999999994</c:v>
                </c:pt>
                <c:pt idx="71">
                  <c:v>85.309730000000002</c:v>
                </c:pt>
                <c:pt idx="72">
                  <c:v>81.769909999999996</c:v>
                </c:pt>
                <c:pt idx="73">
                  <c:v>76.679839999999999</c:v>
                </c:pt>
                <c:pt idx="74">
                  <c:v>79.427539999999993</c:v>
                </c:pt>
                <c:pt idx="75">
                  <c:v>82.456140000000005</c:v>
                </c:pt>
                <c:pt idx="76">
                  <c:v>81.237530000000007</c:v>
                </c:pt>
                <c:pt idx="77">
                  <c:v>77.097909999999999</c:v>
                </c:pt>
                <c:pt idx="78">
                  <c:v>75.542410000000004</c:v>
                </c:pt>
                <c:pt idx="79">
                  <c:v>77.821780000000004</c:v>
                </c:pt>
                <c:pt idx="80">
                  <c:v>81.481480000000005</c:v>
                </c:pt>
                <c:pt idx="81">
                  <c:v>82.678569999999993</c:v>
                </c:pt>
                <c:pt idx="82">
                  <c:v>78.518519999999995</c:v>
                </c:pt>
                <c:pt idx="83">
                  <c:v>82.242990000000006</c:v>
                </c:pt>
                <c:pt idx="84">
                  <c:v>83.666659999999993</c:v>
                </c:pt>
                <c:pt idx="85">
                  <c:v>83.25282</c:v>
                </c:pt>
                <c:pt idx="86">
                  <c:v>79.842519999999993</c:v>
                </c:pt>
                <c:pt idx="87">
                  <c:v>83.655536028119499</c:v>
                </c:pt>
                <c:pt idx="88">
                  <c:v>80.402010050251263</c:v>
                </c:pt>
                <c:pt idx="89">
                  <c:v>80.599369085173507</c:v>
                </c:pt>
                <c:pt idx="90">
                  <c:v>83.812949640287769</c:v>
                </c:pt>
                <c:pt idx="91">
                  <c:v>76.422764227642276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9692672"/>
        <c:axId val="178586752"/>
      </c:lineChart>
      <c:dateAx>
        <c:axId val="129692672"/>
        <c:scaling>
          <c:orientation val="minMax"/>
        </c:scaling>
        <c:delete val="0"/>
        <c:axPos val="b"/>
        <c:numFmt formatCode="[$-409]mmm\-yy;@" sourceLinked="0"/>
        <c:majorTickMark val="out"/>
        <c:minorTickMark val="none"/>
        <c:tickLblPos val="nextTo"/>
        <c:txPr>
          <a:bodyPr/>
          <a:lstStyle/>
          <a:p>
            <a:pPr>
              <a:defRPr sz="1300" baseline="0"/>
            </a:pPr>
            <a:endParaRPr lang="en-US"/>
          </a:p>
        </c:txPr>
        <c:crossAx val="178586752"/>
        <c:crosses val="autoZero"/>
        <c:auto val="1"/>
        <c:lblOffset val="100"/>
        <c:baseTimeUnit val="months"/>
      </c:dateAx>
      <c:valAx>
        <c:axId val="178586752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9692672"/>
        <c:crosses val="autoZero"/>
        <c:crossBetween val="between"/>
        <c:majorUnit val="2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63494"/>
          </c:spPr>
          <c:marker>
            <c:symbol val="none"/>
          </c:marker>
          <c:cat>
            <c:numRef>
              <c:f>Sheet1!$A$2:$A$100</c:f>
              <c:numCache>
                <c:formatCode>[$-409]mmm\-yy;@</c:formatCode>
                <c:ptCount val="99"/>
                <c:pt idx="0">
                  <c:v>39630</c:v>
                </c:pt>
                <c:pt idx="1">
                  <c:v>39661</c:v>
                </c:pt>
                <c:pt idx="2">
                  <c:v>39692</c:v>
                </c:pt>
                <c:pt idx="3">
                  <c:v>39722</c:v>
                </c:pt>
                <c:pt idx="4">
                  <c:v>39753</c:v>
                </c:pt>
                <c:pt idx="5">
                  <c:v>39783</c:v>
                </c:pt>
                <c:pt idx="6">
                  <c:v>39814</c:v>
                </c:pt>
                <c:pt idx="7">
                  <c:v>39845</c:v>
                </c:pt>
                <c:pt idx="8">
                  <c:v>39873</c:v>
                </c:pt>
                <c:pt idx="9">
                  <c:v>39904</c:v>
                </c:pt>
                <c:pt idx="10">
                  <c:v>39934</c:v>
                </c:pt>
                <c:pt idx="11">
                  <c:v>39965</c:v>
                </c:pt>
                <c:pt idx="12">
                  <c:v>39995</c:v>
                </c:pt>
                <c:pt idx="13">
                  <c:v>40026</c:v>
                </c:pt>
                <c:pt idx="14">
                  <c:v>40057</c:v>
                </c:pt>
                <c:pt idx="15">
                  <c:v>40087</c:v>
                </c:pt>
                <c:pt idx="16">
                  <c:v>40118</c:v>
                </c:pt>
                <c:pt idx="17">
                  <c:v>40148</c:v>
                </c:pt>
                <c:pt idx="18">
                  <c:v>40179</c:v>
                </c:pt>
                <c:pt idx="19">
                  <c:v>40210</c:v>
                </c:pt>
                <c:pt idx="20">
                  <c:v>40238</c:v>
                </c:pt>
                <c:pt idx="21">
                  <c:v>40269</c:v>
                </c:pt>
                <c:pt idx="22">
                  <c:v>40299</c:v>
                </c:pt>
                <c:pt idx="23">
                  <c:v>40330</c:v>
                </c:pt>
                <c:pt idx="24">
                  <c:v>40360</c:v>
                </c:pt>
                <c:pt idx="25">
                  <c:v>40391</c:v>
                </c:pt>
                <c:pt idx="26">
                  <c:v>40422</c:v>
                </c:pt>
                <c:pt idx="27">
                  <c:v>40452</c:v>
                </c:pt>
                <c:pt idx="28">
                  <c:v>40483</c:v>
                </c:pt>
                <c:pt idx="29">
                  <c:v>40513</c:v>
                </c:pt>
                <c:pt idx="30">
                  <c:v>40544</c:v>
                </c:pt>
                <c:pt idx="31">
                  <c:v>40575</c:v>
                </c:pt>
                <c:pt idx="32">
                  <c:v>40603</c:v>
                </c:pt>
                <c:pt idx="33">
                  <c:v>40634</c:v>
                </c:pt>
                <c:pt idx="34">
                  <c:v>40664</c:v>
                </c:pt>
                <c:pt idx="35">
                  <c:v>40695</c:v>
                </c:pt>
                <c:pt idx="36">
                  <c:v>40725</c:v>
                </c:pt>
                <c:pt idx="37">
                  <c:v>40756</c:v>
                </c:pt>
                <c:pt idx="38">
                  <c:v>40787</c:v>
                </c:pt>
                <c:pt idx="39">
                  <c:v>40817</c:v>
                </c:pt>
                <c:pt idx="40">
                  <c:v>40848</c:v>
                </c:pt>
                <c:pt idx="41">
                  <c:v>40878</c:v>
                </c:pt>
                <c:pt idx="42" formatCode="m/d/yyyy\ h:mm">
                  <c:v>40909</c:v>
                </c:pt>
                <c:pt idx="43" formatCode="m/d/yyyy\ h:mm">
                  <c:v>40940</c:v>
                </c:pt>
                <c:pt idx="44" formatCode="m/d/yyyy\ h:mm">
                  <c:v>40969</c:v>
                </c:pt>
                <c:pt idx="45" formatCode="m/d/yyyy\ h:mm">
                  <c:v>41000</c:v>
                </c:pt>
                <c:pt idx="46" formatCode="m/d/yyyy\ h:mm">
                  <c:v>41030</c:v>
                </c:pt>
                <c:pt idx="47" formatCode="m/d/yyyy\ h:mm">
                  <c:v>41061</c:v>
                </c:pt>
                <c:pt idx="48" formatCode="m/d/yyyy\ h:mm">
                  <c:v>41091</c:v>
                </c:pt>
                <c:pt idx="49" formatCode="m/d/yyyy\ h:mm">
                  <c:v>41122</c:v>
                </c:pt>
                <c:pt idx="50" formatCode="m/d/yyyy\ h:mm">
                  <c:v>41153</c:v>
                </c:pt>
                <c:pt idx="51" formatCode="m/d/yyyy\ h:mm">
                  <c:v>41183</c:v>
                </c:pt>
                <c:pt idx="52" formatCode="m/d/yyyy\ h:mm">
                  <c:v>41214</c:v>
                </c:pt>
                <c:pt idx="53" formatCode="m/d/yyyy\ h:mm">
                  <c:v>41244</c:v>
                </c:pt>
                <c:pt idx="54" formatCode="m/d/yyyy\ h:mm">
                  <c:v>41275</c:v>
                </c:pt>
                <c:pt idx="55" formatCode="m/d/yyyy\ h:mm">
                  <c:v>41306</c:v>
                </c:pt>
                <c:pt idx="56" formatCode="m/d/yyyy\ h:mm">
                  <c:v>41334</c:v>
                </c:pt>
                <c:pt idx="57" formatCode="m/d/yyyy\ h:mm">
                  <c:v>41365</c:v>
                </c:pt>
                <c:pt idx="58" formatCode="m/d/yyyy\ h:mm">
                  <c:v>41395</c:v>
                </c:pt>
                <c:pt idx="59" formatCode="m/d/yyyy\ h:mm">
                  <c:v>41426</c:v>
                </c:pt>
                <c:pt idx="60" formatCode="m/d/yyyy\ h:mm">
                  <c:v>41456</c:v>
                </c:pt>
                <c:pt idx="61" formatCode="m/d/yyyy\ h:mm">
                  <c:v>41487</c:v>
                </c:pt>
                <c:pt idx="62" formatCode="m/d/yyyy\ h:mm">
                  <c:v>41518</c:v>
                </c:pt>
                <c:pt idx="63" formatCode="m/d/yyyy\ h:mm">
                  <c:v>41548</c:v>
                </c:pt>
                <c:pt idx="64" formatCode="m/d/yyyy\ h:mm">
                  <c:v>41579</c:v>
                </c:pt>
                <c:pt idx="65" formatCode="m/d/yyyy\ h:mm">
                  <c:v>41609</c:v>
                </c:pt>
                <c:pt idx="66" formatCode="m/d/yyyy\ h:mm">
                  <c:v>41640</c:v>
                </c:pt>
                <c:pt idx="67" formatCode="m/d/yyyy\ h:mm">
                  <c:v>41671</c:v>
                </c:pt>
                <c:pt idx="68" formatCode="m/d/yyyy\ h:mm">
                  <c:v>41699</c:v>
                </c:pt>
                <c:pt idx="69" formatCode="m/d/yyyy\ h:mm">
                  <c:v>41730</c:v>
                </c:pt>
                <c:pt idx="70" formatCode="m/d/yyyy\ h:mm">
                  <c:v>41760</c:v>
                </c:pt>
                <c:pt idx="71" formatCode="m/d/yyyy\ h:mm">
                  <c:v>41791</c:v>
                </c:pt>
                <c:pt idx="72" formatCode="m/d/yyyy\ h:mm">
                  <c:v>41821</c:v>
                </c:pt>
                <c:pt idx="73" formatCode="m/d/yyyy\ h:mm">
                  <c:v>41852</c:v>
                </c:pt>
                <c:pt idx="74" formatCode="m/d/yyyy\ h:mm">
                  <c:v>41883</c:v>
                </c:pt>
                <c:pt idx="75" formatCode="m/d/yyyy\ h:mm">
                  <c:v>41913</c:v>
                </c:pt>
                <c:pt idx="76" formatCode="m/d/yyyy\ h:mm">
                  <c:v>41944</c:v>
                </c:pt>
                <c:pt idx="77" formatCode="m/d/yyyy\ h:mm">
                  <c:v>41974</c:v>
                </c:pt>
                <c:pt idx="78" formatCode="m/d/yyyy\ h:mm">
                  <c:v>42005</c:v>
                </c:pt>
                <c:pt idx="79" formatCode="m/d/yyyy\ h:mm">
                  <c:v>42036</c:v>
                </c:pt>
                <c:pt idx="80" formatCode="m/d/yyyy\ h:mm">
                  <c:v>42064</c:v>
                </c:pt>
                <c:pt idx="81" formatCode="m/d/yyyy\ h:mm">
                  <c:v>42095</c:v>
                </c:pt>
                <c:pt idx="82" formatCode="m/d/yyyy\ h:mm">
                  <c:v>42125</c:v>
                </c:pt>
                <c:pt idx="83" formatCode="m/d/yyyy\ h:mm">
                  <c:v>42156</c:v>
                </c:pt>
                <c:pt idx="84" formatCode="m/d/yyyy\ h:mm">
                  <c:v>42186</c:v>
                </c:pt>
                <c:pt idx="85" formatCode="m/d/yyyy\ h:mm">
                  <c:v>42217</c:v>
                </c:pt>
                <c:pt idx="86" formatCode="m/d/yyyy\ h:mm">
                  <c:v>42248</c:v>
                </c:pt>
                <c:pt idx="87">
                  <c:v>42278</c:v>
                </c:pt>
                <c:pt idx="88">
                  <c:v>42309</c:v>
                </c:pt>
                <c:pt idx="89">
                  <c:v>42339</c:v>
                </c:pt>
                <c:pt idx="90">
                  <c:v>42370</c:v>
                </c:pt>
                <c:pt idx="91">
                  <c:v>42401</c:v>
                </c:pt>
                <c:pt idx="92">
                  <c:v>42430</c:v>
                </c:pt>
                <c:pt idx="93">
                  <c:v>42461</c:v>
                </c:pt>
                <c:pt idx="94">
                  <c:v>42491</c:v>
                </c:pt>
                <c:pt idx="95">
                  <c:v>42522</c:v>
                </c:pt>
                <c:pt idx="96">
                  <c:v>42552</c:v>
                </c:pt>
                <c:pt idx="97">
                  <c:v>42583</c:v>
                </c:pt>
                <c:pt idx="98">
                  <c:v>42614</c:v>
                </c:pt>
              </c:numCache>
            </c:numRef>
          </c:cat>
          <c:val>
            <c:numRef>
              <c:f>Sheet1!$B$2:$B$100</c:f>
              <c:numCache>
                <c:formatCode>General</c:formatCode>
                <c:ptCount val="99"/>
                <c:pt idx="0">
                  <c:v>36.717428087986463</c:v>
                </c:pt>
                <c:pt idx="1">
                  <c:v>37.084745762711862</c:v>
                </c:pt>
                <c:pt idx="2">
                  <c:v>35.936443542934413</c:v>
                </c:pt>
                <c:pt idx="3">
                  <c:v>37.331989247311824</c:v>
                </c:pt>
                <c:pt idx="4">
                  <c:v>39.218328840970351</c:v>
                </c:pt>
                <c:pt idx="5">
                  <c:v>42.984189723320156</c:v>
                </c:pt>
                <c:pt idx="6" formatCode="0.0">
                  <c:v>43.006403774856757</c:v>
                </c:pt>
                <c:pt idx="7" formatCode="0.0">
                  <c:v>46.745762711864408</c:v>
                </c:pt>
                <c:pt idx="8" formatCode="0.0">
                  <c:v>48.329395882551466</c:v>
                </c:pt>
                <c:pt idx="9" formatCode="0.0">
                  <c:v>52.704576976421635</c:v>
                </c:pt>
                <c:pt idx="10" formatCode="0.0">
                  <c:v>51.5564882826163</c:v>
                </c:pt>
                <c:pt idx="11" formatCode="0.0">
                  <c:v>50.479573712255778</c:v>
                </c:pt>
                <c:pt idx="12" formatCode="0.0">
                  <c:v>50.476889214966981</c:v>
                </c:pt>
                <c:pt idx="13" formatCode="0.0">
                  <c:v>48.606016140865741</c:v>
                </c:pt>
                <c:pt idx="14" formatCode="0.0">
                  <c:v>48.104527051895474</c:v>
                </c:pt>
                <c:pt idx="15" formatCode="0.0">
                  <c:v>48.098995695839314</c:v>
                </c:pt>
                <c:pt idx="16" formatCode="0.0">
                  <c:v>47.277316985214568</c:v>
                </c:pt>
                <c:pt idx="17" formatCode="0.0">
                  <c:v>45.929824561403507</c:v>
                </c:pt>
                <c:pt idx="18" formatCode="0.0">
                  <c:v>48.972602739726028</c:v>
                </c:pt>
                <c:pt idx="19" formatCode="0.0">
                  <c:v>47.181467181467177</c:v>
                </c:pt>
                <c:pt idx="20" formatCode="0.0">
                  <c:v>48.192348192348192</c:v>
                </c:pt>
                <c:pt idx="21" formatCode="0.0">
                  <c:v>47.375504710632569</c:v>
                </c:pt>
                <c:pt idx="22" formatCode="0.0">
                  <c:v>46.351931330472098</c:v>
                </c:pt>
                <c:pt idx="23" formatCode="0.0">
                  <c:v>47.021839841164791</c:v>
                </c:pt>
                <c:pt idx="24" formatCode="0.0">
                  <c:v>45.436241610738257</c:v>
                </c:pt>
                <c:pt idx="25" formatCode="0.0">
                  <c:v>43.863789615643967</c:v>
                </c:pt>
                <c:pt idx="26" formatCode="0.0">
                  <c:v>43.419312169312171</c:v>
                </c:pt>
                <c:pt idx="27" formatCode="0.0">
                  <c:v>41.920374707259953</c:v>
                </c:pt>
                <c:pt idx="28" formatCode="0.0">
                  <c:v>40.113182423435418</c:v>
                </c:pt>
                <c:pt idx="29" formatCode="0.0">
                  <c:v>41.099999999999994</c:v>
                </c:pt>
                <c:pt idx="30" formatCode="0.0">
                  <c:v>42.603129445234714</c:v>
                </c:pt>
                <c:pt idx="31" formatCode="0.0">
                  <c:v>43.839943839943842</c:v>
                </c:pt>
                <c:pt idx="32" formatCode="0.0">
                  <c:v>45.735090152565881</c:v>
                </c:pt>
                <c:pt idx="33" formatCode="0.0">
                  <c:v>46.747826086956522</c:v>
                </c:pt>
                <c:pt idx="34" formatCode="0.0">
                  <c:v>48.137737174982433</c:v>
                </c:pt>
                <c:pt idx="35" formatCode="0.0">
                  <c:v>47.909156452775775</c:v>
                </c:pt>
                <c:pt idx="36" formatCode="0.0">
                  <c:v>48.270840917364396</c:v>
                </c:pt>
                <c:pt idx="37" formatCode="0.0">
                  <c:v>47.339650145772595</c:v>
                </c:pt>
                <c:pt idx="38" formatCode="0.0">
                  <c:v>45.995747696669028</c:v>
                </c:pt>
                <c:pt idx="39" formatCode="0.0">
                  <c:v>41.828450405930113</c:v>
                </c:pt>
                <c:pt idx="40" formatCode="0.0">
                  <c:v>39.76608187134503</c:v>
                </c:pt>
                <c:pt idx="41" formatCode="0.0">
                  <c:v>38.616912016432728</c:v>
                </c:pt>
                <c:pt idx="42">
                  <c:v>41.69059</c:v>
                </c:pt>
                <c:pt idx="43">
                  <c:v>42.258369999999999</c:v>
                </c:pt>
                <c:pt idx="44">
                  <c:v>43.467410000000001</c:v>
                </c:pt>
                <c:pt idx="45">
                  <c:v>43.44032</c:v>
                </c:pt>
                <c:pt idx="46">
                  <c:v>44.178730000000002</c:v>
                </c:pt>
                <c:pt idx="47">
                  <c:v>44.937109999999997</c:v>
                </c:pt>
                <c:pt idx="48">
                  <c:v>44.346980000000002</c:v>
                </c:pt>
                <c:pt idx="49">
                  <c:v>43.280180000000001</c:v>
                </c:pt>
                <c:pt idx="50">
                  <c:v>45.421959999999999</c:v>
                </c:pt>
                <c:pt idx="51">
                  <c:v>43.840209999999999</c:v>
                </c:pt>
                <c:pt idx="52">
                  <c:v>43.652940000000001</c:v>
                </c:pt>
                <c:pt idx="53">
                  <c:v>44.329900000000002</c:v>
                </c:pt>
                <c:pt idx="54">
                  <c:v>45.163559999999997</c:v>
                </c:pt>
                <c:pt idx="55">
                  <c:v>43.848030000000001</c:v>
                </c:pt>
                <c:pt idx="56">
                  <c:v>45.19</c:v>
                </c:pt>
                <c:pt idx="57">
                  <c:v>45.110729999999997</c:v>
                </c:pt>
                <c:pt idx="58">
                  <c:v>45.827680000000001</c:v>
                </c:pt>
                <c:pt idx="59">
                  <c:v>46.375309999999999</c:v>
                </c:pt>
                <c:pt idx="60">
                  <c:v>47.211500000000001</c:v>
                </c:pt>
                <c:pt idx="61">
                  <c:v>44.779249999999998</c:v>
                </c:pt>
                <c:pt idx="62">
                  <c:v>47.414090000000002</c:v>
                </c:pt>
                <c:pt idx="63">
                  <c:v>46.460479999999997</c:v>
                </c:pt>
                <c:pt idx="64">
                  <c:v>45.291330000000002</c:v>
                </c:pt>
                <c:pt idx="65">
                  <c:v>44.61591</c:v>
                </c:pt>
                <c:pt idx="66">
                  <c:v>45.37162</c:v>
                </c:pt>
                <c:pt idx="67">
                  <c:v>46.325020000000002</c:v>
                </c:pt>
                <c:pt idx="68">
                  <c:v>48.309339999999999</c:v>
                </c:pt>
                <c:pt idx="69">
                  <c:v>47.66977</c:v>
                </c:pt>
                <c:pt idx="70">
                  <c:v>48.044690000000003</c:v>
                </c:pt>
                <c:pt idx="71">
                  <c:v>48.896210000000004</c:v>
                </c:pt>
                <c:pt idx="72">
                  <c:v>49.372109999999999</c:v>
                </c:pt>
                <c:pt idx="73">
                  <c:v>48.69791</c:v>
                </c:pt>
                <c:pt idx="74">
                  <c:v>48.247630000000001</c:v>
                </c:pt>
                <c:pt idx="75">
                  <c:v>48.209629999999997</c:v>
                </c:pt>
                <c:pt idx="76">
                  <c:v>48.24239</c:v>
                </c:pt>
                <c:pt idx="77">
                  <c:v>48.178809999999999</c:v>
                </c:pt>
                <c:pt idx="78">
                  <c:v>48.64499</c:v>
                </c:pt>
                <c:pt idx="79">
                  <c:v>46.983179999999997</c:v>
                </c:pt>
                <c:pt idx="80">
                  <c:v>46.860840000000003</c:v>
                </c:pt>
                <c:pt idx="81">
                  <c:v>48.894669999999998</c:v>
                </c:pt>
                <c:pt idx="82">
                  <c:v>47.481310000000001</c:v>
                </c:pt>
                <c:pt idx="83">
                  <c:v>48.003959999999999</c:v>
                </c:pt>
                <c:pt idx="84">
                  <c:v>48.07882</c:v>
                </c:pt>
                <c:pt idx="85">
                  <c:v>46.837499999999999</c:v>
                </c:pt>
                <c:pt idx="86">
                  <c:v>46.699190000000002</c:v>
                </c:pt>
                <c:pt idx="87">
                  <c:v>46.270539999999997</c:v>
                </c:pt>
                <c:pt idx="88">
                  <c:v>45.595050000000001</c:v>
                </c:pt>
                <c:pt idx="89">
                  <c:v>45.973559999999999</c:v>
                </c:pt>
                <c:pt idx="90">
                  <c:v>46.38158</c:v>
                </c:pt>
                <c:pt idx="91">
                  <c:v>47.164270000000002</c:v>
                </c:pt>
                <c:pt idx="92">
                  <c:v>47.571429999999999</c:v>
                </c:pt>
                <c:pt idx="93">
                  <c:v>47.420009999999998</c:v>
                </c:pt>
                <c:pt idx="94">
                  <c:v>48.07638</c:v>
                </c:pt>
                <c:pt idx="95">
                  <c:v>49.055520000000001</c:v>
                </c:pt>
                <c:pt idx="96">
                  <c:v>47.878959999999999</c:v>
                </c:pt>
                <c:pt idx="97">
                  <c:v>46.782960000000003</c:v>
                </c:pt>
                <c:pt idx="98">
                  <c:v>46.10389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9944576"/>
        <c:axId val="178590208"/>
      </c:lineChart>
      <c:dateAx>
        <c:axId val="129944576"/>
        <c:scaling>
          <c:orientation val="minMax"/>
        </c:scaling>
        <c:delete val="0"/>
        <c:axPos val="b"/>
        <c:numFmt formatCode="[$-409]mmm\-yy;@" sourceLinked="0"/>
        <c:majorTickMark val="out"/>
        <c:minorTickMark val="none"/>
        <c:tickLblPos val="nextTo"/>
        <c:txPr>
          <a:bodyPr/>
          <a:lstStyle/>
          <a:p>
            <a:pPr>
              <a:defRPr sz="1300" baseline="0"/>
            </a:pPr>
            <a:endParaRPr lang="en-US"/>
          </a:p>
        </c:txPr>
        <c:crossAx val="178590208"/>
        <c:crosses val="autoZero"/>
        <c:auto val="1"/>
        <c:lblOffset val="100"/>
        <c:baseTimeUnit val="months"/>
      </c:dateAx>
      <c:valAx>
        <c:axId val="178590208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9944576"/>
        <c:crosses val="autoZero"/>
        <c:crossBetween val="between"/>
        <c:majorUnit val="2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63494"/>
          </c:spPr>
          <c:marker>
            <c:symbol val="none"/>
          </c:marker>
          <c:cat>
            <c:numRef>
              <c:f>Sheet1!$A$2:$A$100</c:f>
              <c:numCache>
                <c:formatCode>[$-409]mmm\-yy;@</c:formatCode>
                <c:ptCount val="99"/>
                <c:pt idx="0">
                  <c:v>39630</c:v>
                </c:pt>
                <c:pt idx="1">
                  <c:v>39661</c:v>
                </c:pt>
                <c:pt idx="2">
                  <c:v>39692</c:v>
                </c:pt>
                <c:pt idx="3">
                  <c:v>39722</c:v>
                </c:pt>
                <c:pt idx="4">
                  <c:v>39753</c:v>
                </c:pt>
                <c:pt idx="5">
                  <c:v>39783</c:v>
                </c:pt>
                <c:pt idx="6">
                  <c:v>39814</c:v>
                </c:pt>
                <c:pt idx="7">
                  <c:v>39845</c:v>
                </c:pt>
                <c:pt idx="8">
                  <c:v>39873</c:v>
                </c:pt>
                <c:pt idx="9">
                  <c:v>39904</c:v>
                </c:pt>
                <c:pt idx="10">
                  <c:v>39934</c:v>
                </c:pt>
                <c:pt idx="11">
                  <c:v>39965</c:v>
                </c:pt>
                <c:pt idx="12">
                  <c:v>39995</c:v>
                </c:pt>
                <c:pt idx="13">
                  <c:v>40026</c:v>
                </c:pt>
                <c:pt idx="14">
                  <c:v>40057</c:v>
                </c:pt>
                <c:pt idx="15">
                  <c:v>40087</c:v>
                </c:pt>
                <c:pt idx="16">
                  <c:v>40118</c:v>
                </c:pt>
                <c:pt idx="17">
                  <c:v>40148</c:v>
                </c:pt>
                <c:pt idx="18">
                  <c:v>40179</c:v>
                </c:pt>
                <c:pt idx="19">
                  <c:v>40210</c:v>
                </c:pt>
                <c:pt idx="20">
                  <c:v>40238</c:v>
                </c:pt>
                <c:pt idx="21">
                  <c:v>40269</c:v>
                </c:pt>
                <c:pt idx="22">
                  <c:v>40299</c:v>
                </c:pt>
                <c:pt idx="23">
                  <c:v>40330</c:v>
                </c:pt>
                <c:pt idx="24">
                  <c:v>40360</c:v>
                </c:pt>
                <c:pt idx="25">
                  <c:v>40391</c:v>
                </c:pt>
                <c:pt idx="26">
                  <c:v>40422</c:v>
                </c:pt>
                <c:pt idx="27">
                  <c:v>40452</c:v>
                </c:pt>
                <c:pt idx="28">
                  <c:v>40483</c:v>
                </c:pt>
                <c:pt idx="29">
                  <c:v>40513</c:v>
                </c:pt>
                <c:pt idx="30">
                  <c:v>40544</c:v>
                </c:pt>
                <c:pt idx="31">
                  <c:v>40575</c:v>
                </c:pt>
                <c:pt idx="32">
                  <c:v>40603</c:v>
                </c:pt>
                <c:pt idx="33">
                  <c:v>40634</c:v>
                </c:pt>
                <c:pt idx="34">
                  <c:v>40664</c:v>
                </c:pt>
                <c:pt idx="35">
                  <c:v>40695</c:v>
                </c:pt>
                <c:pt idx="36">
                  <c:v>40725</c:v>
                </c:pt>
                <c:pt idx="37">
                  <c:v>40756</c:v>
                </c:pt>
                <c:pt idx="38">
                  <c:v>40787</c:v>
                </c:pt>
                <c:pt idx="39">
                  <c:v>40817</c:v>
                </c:pt>
                <c:pt idx="40">
                  <c:v>40848</c:v>
                </c:pt>
                <c:pt idx="41">
                  <c:v>40878</c:v>
                </c:pt>
                <c:pt idx="42" formatCode="m/d/yyyy\ h:mm">
                  <c:v>40909</c:v>
                </c:pt>
                <c:pt idx="43">
                  <c:v>40940</c:v>
                </c:pt>
                <c:pt idx="44">
                  <c:v>40969</c:v>
                </c:pt>
                <c:pt idx="45">
                  <c:v>41000</c:v>
                </c:pt>
                <c:pt idx="46">
                  <c:v>41030</c:v>
                </c:pt>
                <c:pt idx="47">
                  <c:v>41061</c:v>
                </c:pt>
                <c:pt idx="48">
                  <c:v>41091</c:v>
                </c:pt>
                <c:pt idx="49">
                  <c:v>41122</c:v>
                </c:pt>
                <c:pt idx="50">
                  <c:v>41153</c:v>
                </c:pt>
                <c:pt idx="51">
                  <c:v>41183</c:v>
                </c:pt>
                <c:pt idx="52">
                  <c:v>41214</c:v>
                </c:pt>
                <c:pt idx="53">
                  <c:v>41244</c:v>
                </c:pt>
                <c:pt idx="54">
                  <c:v>41275</c:v>
                </c:pt>
                <c:pt idx="55">
                  <c:v>41306</c:v>
                </c:pt>
                <c:pt idx="56">
                  <c:v>41334</c:v>
                </c:pt>
                <c:pt idx="57">
                  <c:v>41365</c:v>
                </c:pt>
                <c:pt idx="58">
                  <c:v>41395</c:v>
                </c:pt>
                <c:pt idx="59">
                  <c:v>41426</c:v>
                </c:pt>
                <c:pt idx="60">
                  <c:v>41456</c:v>
                </c:pt>
                <c:pt idx="61">
                  <c:v>41487</c:v>
                </c:pt>
                <c:pt idx="62">
                  <c:v>41518</c:v>
                </c:pt>
                <c:pt idx="63">
                  <c:v>41548</c:v>
                </c:pt>
                <c:pt idx="64">
                  <c:v>41579</c:v>
                </c:pt>
                <c:pt idx="65">
                  <c:v>41609</c:v>
                </c:pt>
                <c:pt idx="66">
                  <c:v>41640</c:v>
                </c:pt>
                <c:pt idx="67">
                  <c:v>41671</c:v>
                </c:pt>
                <c:pt idx="68">
                  <c:v>41699</c:v>
                </c:pt>
                <c:pt idx="69">
                  <c:v>41730</c:v>
                </c:pt>
                <c:pt idx="70">
                  <c:v>41760</c:v>
                </c:pt>
                <c:pt idx="71">
                  <c:v>41791</c:v>
                </c:pt>
                <c:pt idx="72">
                  <c:v>41821</c:v>
                </c:pt>
                <c:pt idx="73">
                  <c:v>41852</c:v>
                </c:pt>
                <c:pt idx="74">
                  <c:v>41883</c:v>
                </c:pt>
                <c:pt idx="75">
                  <c:v>41913</c:v>
                </c:pt>
                <c:pt idx="76">
                  <c:v>41944</c:v>
                </c:pt>
                <c:pt idx="77">
                  <c:v>41974</c:v>
                </c:pt>
                <c:pt idx="78">
                  <c:v>42005</c:v>
                </c:pt>
                <c:pt idx="79">
                  <c:v>42036</c:v>
                </c:pt>
                <c:pt idx="80">
                  <c:v>42064</c:v>
                </c:pt>
                <c:pt idx="81">
                  <c:v>42095</c:v>
                </c:pt>
                <c:pt idx="82">
                  <c:v>42125</c:v>
                </c:pt>
                <c:pt idx="83">
                  <c:v>42156</c:v>
                </c:pt>
                <c:pt idx="84">
                  <c:v>42186</c:v>
                </c:pt>
                <c:pt idx="85">
                  <c:v>42217</c:v>
                </c:pt>
                <c:pt idx="86">
                  <c:v>42248</c:v>
                </c:pt>
                <c:pt idx="87">
                  <c:v>42278</c:v>
                </c:pt>
                <c:pt idx="88">
                  <c:v>42309</c:v>
                </c:pt>
                <c:pt idx="89">
                  <c:v>42339</c:v>
                </c:pt>
                <c:pt idx="90">
                  <c:v>42370</c:v>
                </c:pt>
                <c:pt idx="91">
                  <c:v>42401</c:v>
                </c:pt>
                <c:pt idx="92">
                  <c:v>42430</c:v>
                </c:pt>
                <c:pt idx="93">
                  <c:v>42461</c:v>
                </c:pt>
                <c:pt idx="94">
                  <c:v>42491</c:v>
                </c:pt>
                <c:pt idx="95">
                  <c:v>42522</c:v>
                </c:pt>
                <c:pt idx="96">
                  <c:v>42552</c:v>
                </c:pt>
                <c:pt idx="97">
                  <c:v>42583</c:v>
                </c:pt>
                <c:pt idx="98">
                  <c:v>42614</c:v>
                </c:pt>
              </c:numCache>
            </c:numRef>
          </c:cat>
          <c:val>
            <c:numRef>
              <c:f>Sheet1!$B$2:$B$100</c:f>
              <c:numCache>
                <c:formatCode>General</c:formatCode>
                <c:ptCount val="99"/>
                <c:pt idx="0">
                  <c:v>44.903777619387029</c:v>
                </c:pt>
                <c:pt idx="1">
                  <c:v>47.701149425287355</c:v>
                </c:pt>
                <c:pt idx="2">
                  <c:v>45.381277123372598</c:v>
                </c:pt>
                <c:pt idx="3">
                  <c:v>45.28662420382166</c:v>
                </c:pt>
                <c:pt idx="4">
                  <c:v>45.954487989886225</c:v>
                </c:pt>
                <c:pt idx="5">
                  <c:v>47.361013370865592</c:v>
                </c:pt>
                <c:pt idx="6" formatCode="0.0">
                  <c:v>42.92149292149292</c:v>
                </c:pt>
                <c:pt idx="7" formatCode="0.0">
                  <c:v>50.502873563218387</c:v>
                </c:pt>
                <c:pt idx="8" formatCode="0.0">
                  <c:v>61.681598897312199</c:v>
                </c:pt>
                <c:pt idx="9" formatCode="0.0">
                  <c:v>62.634408602150536</c:v>
                </c:pt>
                <c:pt idx="10" formatCode="0.0">
                  <c:v>61.386138613861384</c:v>
                </c:pt>
                <c:pt idx="11" formatCode="0.0">
                  <c:v>55.62429696287964</c:v>
                </c:pt>
                <c:pt idx="12" formatCode="0.0">
                  <c:v>57.726763717805149</c:v>
                </c:pt>
                <c:pt idx="13" formatCode="0.0">
                  <c:v>54.6694648478489</c:v>
                </c:pt>
                <c:pt idx="14" formatCode="0.0">
                  <c:v>55.76227390180879</c:v>
                </c:pt>
                <c:pt idx="15" formatCode="0.0">
                  <c:v>57.220843672456581</c:v>
                </c:pt>
                <c:pt idx="16" formatCode="0.0">
                  <c:v>60.223463687150833</c:v>
                </c:pt>
                <c:pt idx="17" formatCode="0.0">
                  <c:v>58.243011979463773</c:v>
                </c:pt>
                <c:pt idx="18" formatCode="0.0">
                  <c:v>58.333333333333336</c:v>
                </c:pt>
                <c:pt idx="19" formatCode="0.0">
                  <c:v>59.420289855072461</c:v>
                </c:pt>
                <c:pt idx="20" formatCode="0.0">
                  <c:v>62.912735849056602</c:v>
                </c:pt>
                <c:pt idx="21" formatCode="0.0">
                  <c:v>64.386220281416783</c:v>
                </c:pt>
                <c:pt idx="22" formatCode="0.0">
                  <c:v>68.225238813474107</c:v>
                </c:pt>
                <c:pt idx="23" formatCode="0.0">
                  <c:v>64.431330472102999</c:v>
                </c:pt>
                <c:pt idx="24" formatCode="0.0">
                  <c:v>61.925601750547045</c:v>
                </c:pt>
                <c:pt idx="25" formatCode="0.0">
                  <c:v>52.12620027434842</c:v>
                </c:pt>
                <c:pt idx="26" formatCode="0.0">
                  <c:v>64.461994076999005</c:v>
                </c:pt>
                <c:pt idx="27" formatCode="0.0">
                  <c:v>64.574468085106389</c:v>
                </c:pt>
                <c:pt idx="28" formatCode="0.0">
                  <c:v>67.362637362637372</c:v>
                </c:pt>
                <c:pt idx="29" formatCode="0.0">
                  <c:v>67.781975175391267</c:v>
                </c:pt>
                <c:pt idx="30" formatCode="0.0">
                  <c:v>65.988700564971751</c:v>
                </c:pt>
                <c:pt idx="31" formatCode="0.0">
                  <c:v>65.238095238095241</c:v>
                </c:pt>
                <c:pt idx="32" formatCode="0.0">
                  <c:v>69.861009509875643</c:v>
                </c:pt>
                <c:pt idx="33" formatCode="0.0">
                  <c:v>77.149877149877156</c:v>
                </c:pt>
                <c:pt idx="34" formatCode="0.0">
                  <c:v>73.516429622363901</c:v>
                </c:pt>
                <c:pt idx="35" formatCode="0.0">
                  <c:v>73.064289066166126</c:v>
                </c:pt>
                <c:pt idx="36" formatCode="0.0">
                  <c:v>72.35294117647058</c:v>
                </c:pt>
                <c:pt idx="37" formatCode="0.0">
                  <c:v>76.305662451896652</c:v>
                </c:pt>
                <c:pt idx="38" formatCode="0.0">
                  <c:v>75.958638517880232</c:v>
                </c:pt>
                <c:pt idx="39" formatCode="0.0">
                  <c:v>77.011494252873561</c:v>
                </c:pt>
                <c:pt idx="40" formatCode="0.0">
                  <c:v>72.443031266560681</c:v>
                </c:pt>
                <c:pt idx="41" formatCode="0.0">
                  <c:v>71.503131524008339</c:v>
                </c:pt>
                <c:pt idx="42">
                  <c:v>73.669619999999995</c:v>
                </c:pt>
                <c:pt idx="43">
                  <c:v>76.873379999999997</c:v>
                </c:pt>
                <c:pt idx="44">
                  <c:v>77.932100000000005</c:v>
                </c:pt>
                <c:pt idx="45">
                  <c:v>76.370410000000007</c:v>
                </c:pt>
                <c:pt idx="46">
                  <c:v>76.282049999999998</c:v>
                </c:pt>
                <c:pt idx="47">
                  <c:v>77.511709999999994</c:v>
                </c:pt>
                <c:pt idx="48">
                  <c:v>78.144850000000005</c:v>
                </c:pt>
                <c:pt idx="49">
                  <c:v>75.869569999999996</c:v>
                </c:pt>
                <c:pt idx="50">
                  <c:v>76.999020000000002</c:v>
                </c:pt>
                <c:pt idx="51">
                  <c:v>76.798140000000004</c:v>
                </c:pt>
                <c:pt idx="52">
                  <c:v>75.377859999999998</c:v>
                </c:pt>
                <c:pt idx="53">
                  <c:v>76.125349999999997</c:v>
                </c:pt>
                <c:pt idx="54">
                  <c:v>75.768990000000002</c:v>
                </c:pt>
                <c:pt idx="55">
                  <c:v>78.097790000000003</c:v>
                </c:pt>
                <c:pt idx="56">
                  <c:v>79.271069999999995</c:v>
                </c:pt>
                <c:pt idx="57">
                  <c:v>79.910709999999995</c:v>
                </c:pt>
                <c:pt idx="58">
                  <c:v>79.516750000000002</c:v>
                </c:pt>
                <c:pt idx="59">
                  <c:v>77.293459999999996</c:v>
                </c:pt>
                <c:pt idx="60">
                  <c:v>79.475980000000007</c:v>
                </c:pt>
                <c:pt idx="61">
                  <c:v>78.887690000000006</c:v>
                </c:pt>
                <c:pt idx="62">
                  <c:v>80.258200000000002</c:v>
                </c:pt>
                <c:pt idx="63">
                  <c:v>79.854510000000005</c:v>
                </c:pt>
                <c:pt idx="64">
                  <c:v>77.688040000000001</c:v>
                </c:pt>
                <c:pt idx="65">
                  <c:v>72.479560000000006</c:v>
                </c:pt>
                <c:pt idx="66">
                  <c:v>69.994020000000006</c:v>
                </c:pt>
                <c:pt idx="67">
                  <c:v>77.505970000000005</c:v>
                </c:pt>
                <c:pt idx="68">
                  <c:v>80.964160000000007</c:v>
                </c:pt>
                <c:pt idx="69">
                  <c:v>79.264790000000005</c:v>
                </c:pt>
                <c:pt idx="70">
                  <c:v>77.429469999999995</c:v>
                </c:pt>
                <c:pt idx="71">
                  <c:v>73.889489999999995</c:v>
                </c:pt>
                <c:pt idx="72">
                  <c:v>74.532049999999998</c:v>
                </c:pt>
                <c:pt idx="73">
                  <c:v>75.493260000000006</c:v>
                </c:pt>
                <c:pt idx="74">
                  <c:v>73.6755</c:v>
                </c:pt>
                <c:pt idx="75">
                  <c:v>74.681610000000006</c:v>
                </c:pt>
                <c:pt idx="76">
                  <c:v>71.566140000000004</c:v>
                </c:pt>
                <c:pt idx="77">
                  <c:v>69.606740000000002</c:v>
                </c:pt>
                <c:pt idx="78">
                  <c:v>68.116709999999998</c:v>
                </c:pt>
                <c:pt idx="79">
                  <c:v>73.4833</c:v>
                </c:pt>
                <c:pt idx="80">
                  <c:v>73.740809999999996</c:v>
                </c:pt>
                <c:pt idx="81">
                  <c:v>71.653080000000003</c:v>
                </c:pt>
                <c:pt idx="82">
                  <c:v>73.766239999999996</c:v>
                </c:pt>
                <c:pt idx="83">
                  <c:v>73.512370000000004</c:v>
                </c:pt>
                <c:pt idx="84">
                  <c:v>72.832980000000006</c:v>
                </c:pt>
                <c:pt idx="85">
                  <c:v>72.301959999999994</c:v>
                </c:pt>
                <c:pt idx="86">
                  <c:v>75.480289999999997</c:v>
                </c:pt>
                <c:pt idx="87">
                  <c:v>73.403139999999993</c:v>
                </c:pt>
                <c:pt idx="88">
                  <c:v>72.266009999999994</c:v>
                </c:pt>
                <c:pt idx="89">
                  <c:v>69.606800000000007</c:v>
                </c:pt>
                <c:pt idx="90">
                  <c:v>69.562809999999999</c:v>
                </c:pt>
                <c:pt idx="91">
                  <c:v>73.023250000000004</c:v>
                </c:pt>
                <c:pt idx="92">
                  <c:v>75.013120000000001</c:v>
                </c:pt>
                <c:pt idx="93">
                  <c:v>75.496989999999997</c:v>
                </c:pt>
                <c:pt idx="94">
                  <c:v>71.850700000000003</c:v>
                </c:pt>
                <c:pt idx="95">
                  <c:v>75.300340000000006</c:v>
                </c:pt>
                <c:pt idx="96">
                  <c:v>74.922120000000007</c:v>
                </c:pt>
                <c:pt idx="97">
                  <c:v>74.225030000000004</c:v>
                </c:pt>
                <c:pt idx="98">
                  <c:v>65.78819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9949184"/>
        <c:axId val="178634752"/>
      </c:lineChart>
      <c:dateAx>
        <c:axId val="129949184"/>
        <c:scaling>
          <c:orientation val="minMax"/>
        </c:scaling>
        <c:delete val="0"/>
        <c:axPos val="b"/>
        <c:numFmt formatCode="[$-409]mmm\-yy;@" sourceLinked="0"/>
        <c:majorTickMark val="out"/>
        <c:minorTickMark val="none"/>
        <c:tickLblPos val="nextTo"/>
        <c:txPr>
          <a:bodyPr/>
          <a:lstStyle/>
          <a:p>
            <a:pPr>
              <a:defRPr sz="1300" baseline="0"/>
            </a:pPr>
            <a:endParaRPr lang="en-US"/>
          </a:p>
        </c:txPr>
        <c:crossAx val="178634752"/>
        <c:crosses val="autoZero"/>
        <c:auto val="1"/>
        <c:lblOffset val="100"/>
        <c:baseTimeUnit val="months"/>
      </c:dateAx>
      <c:valAx>
        <c:axId val="178634752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9949184"/>
        <c:crosses val="autoZero"/>
        <c:crossBetween val="between"/>
        <c:majorUnit val="2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63494"/>
          </c:spPr>
          <c:marker>
            <c:symbol val="none"/>
          </c:marker>
          <c:cat>
            <c:numRef>
              <c:f>Sheet1!$A$2:$A$99</c:f>
              <c:numCache>
                <c:formatCode>[$-409]mmm\-yy;@</c:formatCode>
                <c:ptCount val="98"/>
                <c:pt idx="0">
                  <c:v>39630</c:v>
                </c:pt>
                <c:pt idx="1">
                  <c:v>39661</c:v>
                </c:pt>
                <c:pt idx="2">
                  <c:v>39692</c:v>
                </c:pt>
                <c:pt idx="3">
                  <c:v>39722</c:v>
                </c:pt>
                <c:pt idx="4">
                  <c:v>39753</c:v>
                </c:pt>
                <c:pt idx="5">
                  <c:v>39783</c:v>
                </c:pt>
                <c:pt idx="6">
                  <c:v>39814</c:v>
                </c:pt>
                <c:pt idx="7">
                  <c:v>39845</c:v>
                </c:pt>
                <c:pt idx="8">
                  <c:v>39873</c:v>
                </c:pt>
                <c:pt idx="9">
                  <c:v>39904</c:v>
                </c:pt>
                <c:pt idx="10">
                  <c:v>39934</c:v>
                </c:pt>
                <c:pt idx="11">
                  <c:v>39965</c:v>
                </c:pt>
                <c:pt idx="12">
                  <c:v>39995</c:v>
                </c:pt>
                <c:pt idx="13">
                  <c:v>40026</c:v>
                </c:pt>
                <c:pt idx="14">
                  <c:v>40057</c:v>
                </c:pt>
                <c:pt idx="15">
                  <c:v>40087</c:v>
                </c:pt>
                <c:pt idx="16">
                  <c:v>40118</c:v>
                </c:pt>
                <c:pt idx="17">
                  <c:v>40148</c:v>
                </c:pt>
                <c:pt idx="18">
                  <c:v>40179</c:v>
                </c:pt>
                <c:pt idx="19">
                  <c:v>40210</c:v>
                </c:pt>
                <c:pt idx="20">
                  <c:v>40238</c:v>
                </c:pt>
                <c:pt idx="21">
                  <c:v>40269</c:v>
                </c:pt>
                <c:pt idx="22">
                  <c:v>40299</c:v>
                </c:pt>
                <c:pt idx="23">
                  <c:v>40330</c:v>
                </c:pt>
                <c:pt idx="24">
                  <c:v>40360</c:v>
                </c:pt>
                <c:pt idx="25">
                  <c:v>40391</c:v>
                </c:pt>
                <c:pt idx="26">
                  <c:v>40422</c:v>
                </c:pt>
                <c:pt idx="27">
                  <c:v>40452</c:v>
                </c:pt>
                <c:pt idx="28">
                  <c:v>40483</c:v>
                </c:pt>
                <c:pt idx="29">
                  <c:v>40513</c:v>
                </c:pt>
                <c:pt idx="30">
                  <c:v>40544</c:v>
                </c:pt>
                <c:pt idx="31">
                  <c:v>40575</c:v>
                </c:pt>
                <c:pt idx="32">
                  <c:v>40603</c:v>
                </c:pt>
                <c:pt idx="33">
                  <c:v>40634</c:v>
                </c:pt>
                <c:pt idx="34">
                  <c:v>40664</c:v>
                </c:pt>
                <c:pt idx="35">
                  <c:v>40695</c:v>
                </c:pt>
                <c:pt idx="36">
                  <c:v>40725</c:v>
                </c:pt>
                <c:pt idx="37">
                  <c:v>40756</c:v>
                </c:pt>
                <c:pt idx="38">
                  <c:v>40787</c:v>
                </c:pt>
                <c:pt idx="39">
                  <c:v>40817</c:v>
                </c:pt>
                <c:pt idx="40">
                  <c:v>40848</c:v>
                </c:pt>
                <c:pt idx="41">
                  <c:v>40878</c:v>
                </c:pt>
                <c:pt idx="42" formatCode="m/d/yyyy\ h:mm">
                  <c:v>40909</c:v>
                </c:pt>
                <c:pt idx="43" formatCode="m/d/yyyy\ h:mm">
                  <c:v>40940</c:v>
                </c:pt>
                <c:pt idx="44" formatCode="m/d/yyyy\ h:mm">
                  <c:v>40969</c:v>
                </c:pt>
                <c:pt idx="45" formatCode="m/d/yyyy\ h:mm">
                  <c:v>41000</c:v>
                </c:pt>
                <c:pt idx="46" formatCode="m/d/yyyy\ h:mm">
                  <c:v>41030</c:v>
                </c:pt>
                <c:pt idx="47" formatCode="m/d/yyyy\ h:mm">
                  <c:v>41061</c:v>
                </c:pt>
                <c:pt idx="48" formatCode="m/d/yyyy\ h:mm">
                  <c:v>41091</c:v>
                </c:pt>
                <c:pt idx="49" formatCode="m/d/yyyy\ h:mm">
                  <c:v>41122</c:v>
                </c:pt>
                <c:pt idx="50" formatCode="m/d/yyyy\ h:mm">
                  <c:v>41153</c:v>
                </c:pt>
                <c:pt idx="51" formatCode="m/d/yyyy\ h:mm">
                  <c:v>41183</c:v>
                </c:pt>
                <c:pt idx="52" formatCode="m/d/yyyy\ h:mm">
                  <c:v>41214</c:v>
                </c:pt>
                <c:pt idx="53" formatCode="m/d/yyyy\ h:mm">
                  <c:v>41244</c:v>
                </c:pt>
                <c:pt idx="54" formatCode="m/d/yyyy\ h:mm">
                  <c:v>41275</c:v>
                </c:pt>
                <c:pt idx="55" formatCode="m/d/yyyy\ h:mm">
                  <c:v>41306</c:v>
                </c:pt>
                <c:pt idx="56" formatCode="m/d/yyyy\ h:mm">
                  <c:v>41334</c:v>
                </c:pt>
                <c:pt idx="57" formatCode="m/d/yyyy\ h:mm">
                  <c:v>41365</c:v>
                </c:pt>
                <c:pt idx="58" formatCode="m/d/yyyy\ h:mm">
                  <c:v>41395</c:v>
                </c:pt>
                <c:pt idx="59" formatCode="m/d/yyyy\ h:mm">
                  <c:v>41426</c:v>
                </c:pt>
                <c:pt idx="60" formatCode="m/d/yyyy\ h:mm">
                  <c:v>41456</c:v>
                </c:pt>
                <c:pt idx="61" formatCode="m/d/yyyy\ h:mm">
                  <c:v>41487</c:v>
                </c:pt>
                <c:pt idx="62" formatCode="m/d/yyyy\ h:mm">
                  <c:v>41518</c:v>
                </c:pt>
                <c:pt idx="63" formatCode="m/d/yyyy\ h:mm">
                  <c:v>41548</c:v>
                </c:pt>
                <c:pt idx="64" formatCode="m/d/yyyy\ h:mm">
                  <c:v>41579</c:v>
                </c:pt>
                <c:pt idx="65" formatCode="m/d/yyyy\ h:mm">
                  <c:v>41609</c:v>
                </c:pt>
                <c:pt idx="66" formatCode="m/d/yyyy\ h:mm">
                  <c:v>41640</c:v>
                </c:pt>
                <c:pt idx="67" formatCode="m/d/yyyy\ h:mm">
                  <c:v>41671</c:v>
                </c:pt>
                <c:pt idx="68" formatCode="m/d/yyyy\ h:mm">
                  <c:v>41699</c:v>
                </c:pt>
                <c:pt idx="69" formatCode="m/d/yyyy\ h:mm">
                  <c:v>41730</c:v>
                </c:pt>
                <c:pt idx="70" formatCode="m/d/yyyy\ h:mm">
                  <c:v>41760</c:v>
                </c:pt>
                <c:pt idx="71" formatCode="m/d/yyyy\ h:mm">
                  <c:v>41791</c:v>
                </c:pt>
                <c:pt idx="72" formatCode="m/d/yyyy\ h:mm">
                  <c:v>41821</c:v>
                </c:pt>
                <c:pt idx="73" formatCode="m/d/yyyy\ h:mm">
                  <c:v>41852</c:v>
                </c:pt>
                <c:pt idx="74" formatCode="m/d/yyyy\ h:mm">
                  <c:v>41883</c:v>
                </c:pt>
                <c:pt idx="75" formatCode="m/d/yyyy\ h:mm">
                  <c:v>41913</c:v>
                </c:pt>
                <c:pt idx="76" formatCode="m/d/yyyy\ h:mm">
                  <c:v>41944</c:v>
                </c:pt>
                <c:pt idx="77" formatCode="m/d/yyyy\ h:mm">
                  <c:v>41974</c:v>
                </c:pt>
                <c:pt idx="78" formatCode="m/d/yyyy\ h:mm">
                  <c:v>42005</c:v>
                </c:pt>
                <c:pt idx="79" formatCode="m/d/yyyy\ h:mm">
                  <c:v>42036</c:v>
                </c:pt>
                <c:pt idx="80" formatCode="m/d/yyyy\ h:mm">
                  <c:v>42064</c:v>
                </c:pt>
                <c:pt idx="81" formatCode="m/d/yyyy\ h:mm">
                  <c:v>42095</c:v>
                </c:pt>
                <c:pt idx="82" formatCode="m/d/yyyy\ h:mm">
                  <c:v>42125</c:v>
                </c:pt>
                <c:pt idx="83" formatCode="m/d/yyyy\ h:mm">
                  <c:v>42156</c:v>
                </c:pt>
                <c:pt idx="84" formatCode="m/d/yyyy\ h:mm">
                  <c:v>42186</c:v>
                </c:pt>
                <c:pt idx="85" formatCode="m/d/yyyy\ h:mm">
                  <c:v>42217</c:v>
                </c:pt>
                <c:pt idx="86" formatCode="m/d/yyyy\ h:mm">
                  <c:v>42248</c:v>
                </c:pt>
                <c:pt idx="87">
                  <c:v>42278</c:v>
                </c:pt>
                <c:pt idx="88">
                  <c:v>42309</c:v>
                </c:pt>
                <c:pt idx="89">
                  <c:v>42339</c:v>
                </c:pt>
                <c:pt idx="90">
                  <c:v>42370</c:v>
                </c:pt>
                <c:pt idx="91">
                  <c:v>42401</c:v>
                </c:pt>
                <c:pt idx="92">
                  <c:v>42430</c:v>
                </c:pt>
                <c:pt idx="93">
                  <c:v>42461</c:v>
                </c:pt>
                <c:pt idx="94">
                  <c:v>42491</c:v>
                </c:pt>
                <c:pt idx="95">
                  <c:v>42522</c:v>
                </c:pt>
                <c:pt idx="96">
                  <c:v>42552</c:v>
                </c:pt>
                <c:pt idx="97">
                  <c:v>42583</c:v>
                </c:pt>
              </c:numCache>
            </c:numRef>
          </c:cat>
          <c:val>
            <c:numRef>
              <c:f>Sheet1!$B$2:$B$99</c:f>
              <c:numCache>
                <c:formatCode>General</c:formatCode>
                <c:ptCount val="98"/>
                <c:pt idx="0">
                  <c:v>32.721202003338902</c:v>
                </c:pt>
                <c:pt idx="1">
                  <c:v>29.326186830015317</c:v>
                </c:pt>
                <c:pt idx="2">
                  <c:v>32.974316487158248</c:v>
                </c:pt>
                <c:pt idx="3">
                  <c:v>33.948030176026819</c:v>
                </c:pt>
                <c:pt idx="4">
                  <c:v>34.742180896027044</c:v>
                </c:pt>
                <c:pt idx="5">
                  <c:v>31.535269709543567</c:v>
                </c:pt>
                <c:pt idx="6">
                  <c:v>29.605263157894733</c:v>
                </c:pt>
                <c:pt idx="7">
                  <c:v>37.761069340016704</c:v>
                </c:pt>
                <c:pt idx="8">
                  <c:v>42.050970873786412</c:v>
                </c:pt>
                <c:pt idx="9">
                  <c:v>40.947242206235011</c:v>
                </c:pt>
                <c:pt idx="10">
                  <c:v>40.418353576248315</c:v>
                </c:pt>
                <c:pt idx="11">
                  <c:v>40.544127405441273</c:v>
                </c:pt>
                <c:pt idx="12">
                  <c:v>40.894148586456282</c:v>
                </c:pt>
                <c:pt idx="13" formatCode="0.0">
                  <c:v>49.065420560747661</c:v>
                </c:pt>
                <c:pt idx="14" formatCode="0.0">
                  <c:v>49.539700805523587</c:v>
                </c:pt>
                <c:pt idx="15" formatCode="0.0">
                  <c:v>54.996646545942319</c:v>
                </c:pt>
                <c:pt idx="16" formatCode="0.0">
                  <c:v>51.461632155907431</c:v>
                </c:pt>
                <c:pt idx="17" formatCode="0.0">
                  <c:v>51.86522262334536</c:v>
                </c:pt>
                <c:pt idx="18" formatCode="0.0">
                  <c:v>53.47551342812006</c:v>
                </c:pt>
                <c:pt idx="19" formatCode="0.0">
                  <c:v>56.030150753768851</c:v>
                </c:pt>
                <c:pt idx="20" formatCode="0.0">
                  <c:v>59.796027911969944</c:v>
                </c:pt>
                <c:pt idx="21" formatCode="0.0">
                  <c:v>57.860520094562652</c:v>
                </c:pt>
                <c:pt idx="22" formatCode="0.0">
                  <c:v>56.242905788876271</c:v>
                </c:pt>
                <c:pt idx="23" formatCode="0.0">
                  <c:v>54.720496894409941</c:v>
                </c:pt>
                <c:pt idx="24" formatCode="0.0">
                  <c:v>62.714681440443208</c:v>
                </c:pt>
                <c:pt idx="25" formatCode="0.0">
                  <c:v>63.907805133577789</c:v>
                </c:pt>
                <c:pt idx="26" formatCode="0.0">
                  <c:v>65.621156211562109</c:v>
                </c:pt>
                <c:pt idx="27" formatCode="0.0">
                  <c:v>61.425061425061422</c:v>
                </c:pt>
                <c:pt idx="28" formatCode="0.0">
                  <c:v>60.303030303030305</c:v>
                </c:pt>
                <c:pt idx="29" formatCode="0.0">
                  <c:v>55.585106382978722</c:v>
                </c:pt>
                <c:pt idx="30" formatCode="0.0">
                  <c:v>60.812772133526849</c:v>
                </c:pt>
                <c:pt idx="31" formatCode="0.0">
                  <c:v>55.913978494623649</c:v>
                </c:pt>
                <c:pt idx="32" formatCode="0.0">
                  <c:v>63.744588744588746</c:v>
                </c:pt>
                <c:pt idx="33" formatCode="0.0">
                  <c:v>64.333706606942883</c:v>
                </c:pt>
                <c:pt idx="34" formatCode="0.0">
                  <c:v>62.195727769498262</c:v>
                </c:pt>
                <c:pt idx="35" formatCode="0.0">
                  <c:v>59.859976662777129</c:v>
                </c:pt>
                <c:pt idx="36" formatCode="0.0">
                  <c:v>59.779454439930355</c:v>
                </c:pt>
                <c:pt idx="37" formatCode="0.0">
                  <c:v>56.953642384105962</c:v>
                </c:pt>
                <c:pt idx="38" formatCode="0.0">
                  <c:v>58.79546809779368</c:v>
                </c:pt>
                <c:pt idx="39" formatCode="0.0">
                  <c:v>62.004405286343612</c:v>
                </c:pt>
                <c:pt idx="40" formatCode="0.0">
                  <c:v>55.712669683257921</c:v>
                </c:pt>
                <c:pt idx="41" formatCode="0.0">
                  <c:v>54.396728016359916</c:v>
                </c:pt>
                <c:pt idx="42">
                  <c:v>54.291550000000001</c:v>
                </c:pt>
                <c:pt idx="43">
                  <c:v>54.498269999999998</c:v>
                </c:pt>
                <c:pt idx="44">
                  <c:v>52.532029999999999</c:v>
                </c:pt>
                <c:pt idx="45">
                  <c:v>57.785469999999997</c:v>
                </c:pt>
                <c:pt idx="46">
                  <c:v>58.154760000000003</c:v>
                </c:pt>
                <c:pt idx="47">
                  <c:v>57.886789999999998</c:v>
                </c:pt>
                <c:pt idx="48">
                  <c:v>52.78266</c:v>
                </c:pt>
                <c:pt idx="49">
                  <c:v>53.18656</c:v>
                </c:pt>
                <c:pt idx="50">
                  <c:v>56.964399999999998</c:v>
                </c:pt>
                <c:pt idx="51">
                  <c:v>62.120379999999997</c:v>
                </c:pt>
                <c:pt idx="52">
                  <c:v>62.737389999999998</c:v>
                </c:pt>
                <c:pt idx="53">
                  <c:v>61.487380000000002</c:v>
                </c:pt>
                <c:pt idx="54">
                  <c:v>60.50808</c:v>
                </c:pt>
                <c:pt idx="55">
                  <c:v>58.00508</c:v>
                </c:pt>
                <c:pt idx="56">
                  <c:v>54.989539999999998</c:v>
                </c:pt>
                <c:pt idx="57">
                  <c:v>56.123739999999998</c:v>
                </c:pt>
                <c:pt idx="58">
                  <c:v>62.58907</c:v>
                </c:pt>
                <c:pt idx="59">
                  <c:v>61.72345</c:v>
                </c:pt>
                <c:pt idx="60">
                  <c:v>59.376869999999997</c:v>
                </c:pt>
                <c:pt idx="61">
                  <c:v>65.774379999999994</c:v>
                </c:pt>
                <c:pt idx="62">
                  <c:v>64.155389999999997</c:v>
                </c:pt>
                <c:pt idx="63">
                  <c:v>62.015949999999997</c:v>
                </c:pt>
                <c:pt idx="64">
                  <c:v>52.168370000000003</c:v>
                </c:pt>
                <c:pt idx="65">
                  <c:v>52.196379999999998</c:v>
                </c:pt>
                <c:pt idx="66">
                  <c:v>58.455120000000001</c:v>
                </c:pt>
                <c:pt idx="67">
                  <c:v>59.670780000000001</c:v>
                </c:pt>
                <c:pt idx="68">
                  <c:v>61.60877</c:v>
                </c:pt>
                <c:pt idx="69">
                  <c:v>62.522419999999997</c:v>
                </c:pt>
                <c:pt idx="70">
                  <c:v>63.187849999999997</c:v>
                </c:pt>
                <c:pt idx="71">
                  <c:v>63.636360000000003</c:v>
                </c:pt>
                <c:pt idx="72">
                  <c:v>64.033019999999993</c:v>
                </c:pt>
                <c:pt idx="73">
                  <c:v>64.413030000000006</c:v>
                </c:pt>
                <c:pt idx="74">
                  <c:v>64.233170000000001</c:v>
                </c:pt>
                <c:pt idx="75">
                  <c:v>60.76876</c:v>
                </c:pt>
                <c:pt idx="76">
                  <c:v>57.320869999999999</c:v>
                </c:pt>
                <c:pt idx="77">
                  <c:v>54.100290000000001</c:v>
                </c:pt>
                <c:pt idx="78">
                  <c:v>49.957299999999996</c:v>
                </c:pt>
                <c:pt idx="79">
                  <c:v>55.381599999999999</c:v>
                </c:pt>
                <c:pt idx="80">
                  <c:v>57.807519999999997</c:v>
                </c:pt>
                <c:pt idx="81">
                  <c:v>62.097729999999999</c:v>
                </c:pt>
                <c:pt idx="82">
                  <c:v>62.876460000000002</c:v>
                </c:pt>
                <c:pt idx="83">
                  <c:v>59.570439999999998</c:v>
                </c:pt>
                <c:pt idx="84">
                  <c:v>59.588160000000002</c:v>
                </c:pt>
                <c:pt idx="85">
                  <c:v>59.588659999999997</c:v>
                </c:pt>
                <c:pt idx="86">
                  <c:v>57.20288</c:v>
                </c:pt>
                <c:pt idx="87">
                  <c:v>54.031779999999998</c:v>
                </c:pt>
                <c:pt idx="88">
                  <c:v>51.923079999999999</c:v>
                </c:pt>
                <c:pt idx="89">
                  <c:v>49.614890000000003</c:v>
                </c:pt>
                <c:pt idx="90">
                  <c:v>49.371070000000003</c:v>
                </c:pt>
                <c:pt idx="91">
                  <c:v>51.96078</c:v>
                </c:pt>
                <c:pt idx="92">
                  <c:v>55.957450000000001</c:v>
                </c:pt>
                <c:pt idx="93">
                  <c:v>56.491889999999998</c:v>
                </c:pt>
                <c:pt idx="94">
                  <c:v>58.486710000000002</c:v>
                </c:pt>
                <c:pt idx="95">
                  <c:v>57.126100000000001</c:v>
                </c:pt>
                <c:pt idx="96">
                  <c:v>56.405349999999999</c:v>
                </c:pt>
                <c:pt idx="97">
                  <c:v>61.401620000000001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4186496"/>
        <c:axId val="178638208"/>
      </c:lineChart>
      <c:dateAx>
        <c:axId val="134186496"/>
        <c:scaling>
          <c:orientation val="minMax"/>
        </c:scaling>
        <c:delete val="0"/>
        <c:axPos val="b"/>
        <c:numFmt formatCode="[$-409]mmm\-yy;@" sourceLinked="0"/>
        <c:majorTickMark val="out"/>
        <c:minorTickMark val="none"/>
        <c:tickLblPos val="nextTo"/>
        <c:txPr>
          <a:bodyPr/>
          <a:lstStyle/>
          <a:p>
            <a:pPr>
              <a:defRPr sz="1300" baseline="0"/>
            </a:pPr>
            <a:endParaRPr lang="en-US"/>
          </a:p>
        </c:txPr>
        <c:crossAx val="178638208"/>
        <c:crosses val="autoZero"/>
        <c:auto val="1"/>
        <c:lblOffset val="100"/>
        <c:baseTimeUnit val="months"/>
      </c:dateAx>
      <c:valAx>
        <c:axId val="178638208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4186496"/>
        <c:crosses val="autoZero"/>
        <c:crossBetween val="between"/>
        <c:majorUnit val="2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63494"/>
          </c:spPr>
          <c:marker>
            <c:symbol val="none"/>
          </c:marker>
          <c:cat>
            <c:numRef>
              <c:f>Sheet1!$A$2:$A$100</c:f>
              <c:numCache>
                <c:formatCode>[$-409]mmm\-yy;@</c:formatCode>
                <c:ptCount val="99"/>
                <c:pt idx="0">
                  <c:v>39630</c:v>
                </c:pt>
                <c:pt idx="1">
                  <c:v>39661</c:v>
                </c:pt>
                <c:pt idx="2">
                  <c:v>39692</c:v>
                </c:pt>
                <c:pt idx="3">
                  <c:v>39722</c:v>
                </c:pt>
                <c:pt idx="4">
                  <c:v>39753</c:v>
                </c:pt>
                <c:pt idx="5">
                  <c:v>39783</c:v>
                </c:pt>
                <c:pt idx="6">
                  <c:v>39814</c:v>
                </c:pt>
                <c:pt idx="7">
                  <c:v>39845</c:v>
                </c:pt>
                <c:pt idx="8">
                  <c:v>39873</c:v>
                </c:pt>
                <c:pt idx="9">
                  <c:v>39904</c:v>
                </c:pt>
                <c:pt idx="10">
                  <c:v>39934</c:v>
                </c:pt>
                <c:pt idx="11">
                  <c:v>39965</c:v>
                </c:pt>
                <c:pt idx="12">
                  <c:v>39995</c:v>
                </c:pt>
                <c:pt idx="13">
                  <c:v>40026</c:v>
                </c:pt>
                <c:pt idx="14">
                  <c:v>40057</c:v>
                </c:pt>
                <c:pt idx="15">
                  <c:v>40087</c:v>
                </c:pt>
                <c:pt idx="16">
                  <c:v>40118</c:v>
                </c:pt>
                <c:pt idx="17">
                  <c:v>40148</c:v>
                </c:pt>
                <c:pt idx="18">
                  <c:v>40179</c:v>
                </c:pt>
                <c:pt idx="19">
                  <c:v>40210</c:v>
                </c:pt>
                <c:pt idx="20">
                  <c:v>40238</c:v>
                </c:pt>
                <c:pt idx="21">
                  <c:v>40269</c:v>
                </c:pt>
                <c:pt idx="22">
                  <c:v>40299</c:v>
                </c:pt>
                <c:pt idx="23">
                  <c:v>40330</c:v>
                </c:pt>
                <c:pt idx="24">
                  <c:v>40360</c:v>
                </c:pt>
                <c:pt idx="25">
                  <c:v>40391</c:v>
                </c:pt>
                <c:pt idx="26">
                  <c:v>40422</c:v>
                </c:pt>
                <c:pt idx="27">
                  <c:v>40452</c:v>
                </c:pt>
                <c:pt idx="28">
                  <c:v>40483</c:v>
                </c:pt>
                <c:pt idx="29">
                  <c:v>40513</c:v>
                </c:pt>
                <c:pt idx="30">
                  <c:v>40544</c:v>
                </c:pt>
                <c:pt idx="31">
                  <c:v>40575</c:v>
                </c:pt>
                <c:pt idx="32">
                  <c:v>40603</c:v>
                </c:pt>
                <c:pt idx="33">
                  <c:v>40634</c:v>
                </c:pt>
                <c:pt idx="34">
                  <c:v>40664</c:v>
                </c:pt>
                <c:pt idx="35">
                  <c:v>40695</c:v>
                </c:pt>
                <c:pt idx="36">
                  <c:v>40725</c:v>
                </c:pt>
                <c:pt idx="37">
                  <c:v>40756</c:v>
                </c:pt>
                <c:pt idx="38">
                  <c:v>40787</c:v>
                </c:pt>
                <c:pt idx="39">
                  <c:v>40817</c:v>
                </c:pt>
                <c:pt idx="40">
                  <c:v>40848</c:v>
                </c:pt>
                <c:pt idx="41">
                  <c:v>40878</c:v>
                </c:pt>
                <c:pt idx="42" formatCode="m/d/yyyy\ h:mm">
                  <c:v>40909</c:v>
                </c:pt>
                <c:pt idx="43" formatCode="m/d/yyyy\ h:mm">
                  <c:v>40940</c:v>
                </c:pt>
                <c:pt idx="44" formatCode="m/d/yyyy\ h:mm">
                  <c:v>40969</c:v>
                </c:pt>
                <c:pt idx="45" formatCode="m/d/yyyy\ h:mm">
                  <c:v>41000</c:v>
                </c:pt>
                <c:pt idx="46" formatCode="m/d/yyyy\ h:mm">
                  <c:v>41030</c:v>
                </c:pt>
                <c:pt idx="47" formatCode="m/d/yyyy\ h:mm">
                  <c:v>41061</c:v>
                </c:pt>
                <c:pt idx="48" formatCode="m/d/yyyy\ h:mm">
                  <c:v>41091</c:v>
                </c:pt>
                <c:pt idx="49" formatCode="m/d/yyyy\ h:mm">
                  <c:v>41122</c:v>
                </c:pt>
                <c:pt idx="50" formatCode="m/d/yyyy\ h:mm">
                  <c:v>41153</c:v>
                </c:pt>
                <c:pt idx="51" formatCode="m/d/yyyy\ h:mm">
                  <c:v>41183</c:v>
                </c:pt>
                <c:pt idx="52" formatCode="m/d/yyyy\ h:mm">
                  <c:v>41214</c:v>
                </c:pt>
                <c:pt idx="53" formatCode="m/d/yyyy\ h:mm">
                  <c:v>41244</c:v>
                </c:pt>
                <c:pt idx="54" formatCode="m/d/yyyy\ h:mm">
                  <c:v>41275</c:v>
                </c:pt>
                <c:pt idx="55" formatCode="m/d/yyyy\ h:mm">
                  <c:v>41306</c:v>
                </c:pt>
                <c:pt idx="56" formatCode="m/d/yyyy\ h:mm">
                  <c:v>41334</c:v>
                </c:pt>
                <c:pt idx="57" formatCode="m/d/yyyy\ h:mm">
                  <c:v>41365</c:v>
                </c:pt>
                <c:pt idx="58" formatCode="m/d/yyyy\ h:mm">
                  <c:v>41395</c:v>
                </c:pt>
                <c:pt idx="59" formatCode="m/d/yyyy\ h:mm">
                  <c:v>41426</c:v>
                </c:pt>
                <c:pt idx="60" formatCode="m/d/yyyy\ h:mm">
                  <c:v>41456</c:v>
                </c:pt>
                <c:pt idx="61" formatCode="m/d/yyyy\ h:mm">
                  <c:v>41487</c:v>
                </c:pt>
                <c:pt idx="62" formatCode="m/d/yyyy\ h:mm">
                  <c:v>41518</c:v>
                </c:pt>
                <c:pt idx="63" formatCode="m/d/yyyy\ h:mm">
                  <c:v>41548</c:v>
                </c:pt>
                <c:pt idx="64" formatCode="m/d/yyyy\ h:mm">
                  <c:v>41579</c:v>
                </c:pt>
                <c:pt idx="65" formatCode="m/d/yyyy\ h:mm">
                  <c:v>41609</c:v>
                </c:pt>
                <c:pt idx="66" formatCode="m/d/yyyy\ h:mm">
                  <c:v>41640</c:v>
                </c:pt>
                <c:pt idx="67" formatCode="m/d/yyyy\ h:mm">
                  <c:v>41671</c:v>
                </c:pt>
                <c:pt idx="68" formatCode="m/d/yyyy\ h:mm">
                  <c:v>41699</c:v>
                </c:pt>
                <c:pt idx="69" formatCode="m/d/yyyy\ h:mm">
                  <c:v>41730</c:v>
                </c:pt>
                <c:pt idx="70" formatCode="m/d/yyyy\ h:mm">
                  <c:v>41760</c:v>
                </c:pt>
                <c:pt idx="71" formatCode="m/d/yyyy\ h:mm">
                  <c:v>41791</c:v>
                </c:pt>
                <c:pt idx="72" formatCode="m/d/yyyy\ h:mm">
                  <c:v>41821</c:v>
                </c:pt>
                <c:pt idx="73" formatCode="m/d/yyyy\ h:mm">
                  <c:v>41852</c:v>
                </c:pt>
                <c:pt idx="74" formatCode="m/d/yyyy\ h:mm">
                  <c:v>41883</c:v>
                </c:pt>
                <c:pt idx="75" formatCode="m/d/yyyy\ h:mm">
                  <c:v>41913</c:v>
                </c:pt>
                <c:pt idx="76" formatCode="m/d/yyyy\ h:mm">
                  <c:v>41944</c:v>
                </c:pt>
                <c:pt idx="77" formatCode="m/d/yyyy\ h:mm">
                  <c:v>41974</c:v>
                </c:pt>
                <c:pt idx="78" formatCode="m/d/yyyy\ h:mm">
                  <c:v>42005</c:v>
                </c:pt>
                <c:pt idx="79" formatCode="m/d/yyyy\ h:mm">
                  <c:v>42036</c:v>
                </c:pt>
                <c:pt idx="80" formatCode="m/d/yyyy\ h:mm">
                  <c:v>42064</c:v>
                </c:pt>
                <c:pt idx="81" formatCode="m/d/yyyy\ h:mm">
                  <c:v>42095</c:v>
                </c:pt>
                <c:pt idx="82" formatCode="m/d/yyyy\ h:mm">
                  <c:v>42125</c:v>
                </c:pt>
                <c:pt idx="83" formatCode="m/d/yyyy\ h:mm">
                  <c:v>42156</c:v>
                </c:pt>
                <c:pt idx="84" formatCode="m/d/yyyy\ h:mm">
                  <c:v>42186</c:v>
                </c:pt>
                <c:pt idx="85" formatCode="m/d/yyyy\ h:mm">
                  <c:v>42217</c:v>
                </c:pt>
                <c:pt idx="86" formatCode="m/d/yyyy\ h:mm">
                  <c:v>42248</c:v>
                </c:pt>
                <c:pt idx="87">
                  <c:v>42278</c:v>
                </c:pt>
                <c:pt idx="88">
                  <c:v>42309</c:v>
                </c:pt>
                <c:pt idx="89">
                  <c:v>42339</c:v>
                </c:pt>
                <c:pt idx="90">
                  <c:v>42370</c:v>
                </c:pt>
                <c:pt idx="91">
                  <c:v>42401</c:v>
                </c:pt>
                <c:pt idx="92">
                  <c:v>42430</c:v>
                </c:pt>
                <c:pt idx="93">
                  <c:v>42461</c:v>
                </c:pt>
                <c:pt idx="94">
                  <c:v>42491</c:v>
                </c:pt>
                <c:pt idx="95">
                  <c:v>42522</c:v>
                </c:pt>
                <c:pt idx="96">
                  <c:v>42552</c:v>
                </c:pt>
                <c:pt idx="97">
                  <c:v>42583</c:v>
                </c:pt>
                <c:pt idx="98">
                  <c:v>42614</c:v>
                </c:pt>
              </c:numCache>
            </c:numRef>
          </c:cat>
          <c:val>
            <c:numRef>
              <c:f>Sheet1!$B$2:$B$100</c:f>
              <c:numCache>
                <c:formatCode>General</c:formatCode>
                <c:ptCount val="99"/>
                <c:pt idx="0">
                  <c:v>26.290841374640255</c:v>
                </c:pt>
                <c:pt idx="1">
                  <c:v>25.840195860227023</c:v>
                </c:pt>
                <c:pt idx="2">
                  <c:v>25.640603566529492</c:v>
                </c:pt>
                <c:pt idx="3">
                  <c:v>25.478462450805971</c:v>
                </c:pt>
                <c:pt idx="4">
                  <c:v>24.97998825977907</c:v>
                </c:pt>
                <c:pt idx="5">
                  <c:v>24.972182482912096</c:v>
                </c:pt>
                <c:pt idx="6" formatCode="0.0">
                  <c:v>24.982899237042883</c:v>
                </c:pt>
                <c:pt idx="7" formatCode="0.0">
                  <c:v>25.220941650731305</c:v>
                </c:pt>
                <c:pt idx="8" formatCode="0.0">
                  <c:v>25.284134345853932</c:v>
                </c:pt>
                <c:pt idx="9" formatCode="0.0">
                  <c:v>25.232646834477496</c:v>
                </c:pt>
                <c:pt idx="10" formatCode="0.0">
                  <c:v>25.528347896768949</c:v>
                </c:pt>
                <c:pt idx="11" formatCode="0.0">
                  <c:v>25.612157318119856</c:v>
                </c:pt>
                <c:pt idx="12" formatCode="0.0">
                  <c:v>25.600562870640264</c:v>
                </c:pt>
                <c:pt idx="13" formatCode="0.0">
                  <c:v>25.72329562518771</c:v>
                </c:pt>
                <c:pt idx="14" formatCode="0.0">
                  <c:v>26.184956843403207</c:v>
                </c:pt>
                <c:pt idx="15" formatCode="0.0">
                  <c:v>29.154122559968918</c:v>
                </c:pt>
                <c:pt idx="16" formatCode="0.0">
                  <c:v>30.693594254591027</c:v>
                </c:pt>
                <c:pt idx="17" formatCode="0.0">
                  <c:v>32.227623677437805</c:v>
                </c:pt>
                <c:pt idx="18" formatCode="0.0">
                  <c:v>35.071443804649178</c:v>
                </c:pt>
                <c:pt idx="19" formatCode="0.0">
                  <c:v>36.790359987899571</c:v>
                </c:pt>
                <c:pt idx="20" formatCode="0.0">
                  <c:v>37.343916368212177</c:v>
                </c:pt>
                <c:pt idx="21" formatCode="0.0">
                  <c:v>37.223084520953861</c:v>
                </c:pt>
                <c:pt idx="22" formatCode="0.0">
                  <c:v>36.456882948111016</c:v>
                </c:pt>
                <c:pt idx="23" formatCode="0.0">
                  <c:v>36.44838033092519</c:v>
                </c:pt>
                <c:pt idx="24" formatCode="0.0">
                  <c:v>36.821400472069236</c:v>
                </c:pt>
                <c:pt idx="25" formatCode="0.0">
                  <c:v>36.070623936732723</c:v>
                </c:pt>
                <c:pt idx="26" formatCode="0.0">
                  <c:v>35.82359865978448</c:v>
                </c:pt>
                <c:pt idx="27" formatCode="0.0">
                  <c:v>36.064533671712134</c:v>
                </c:pt>
                <c:pt idx="28" formatCode="0.0">
                  <c:v>36.638441227351358</c:v>
                </c:pt>
                <c:pt idx="29" formatCode="0.0">
                  <c:v>37.418700124544493</c:v>
                </c:pt>
                <c:pt idx="30" formatCode="0.0">
                  <c:v>38.404346582785244</c:v>
                </c:pt>
                <c:pt idx="31" formatCode="0.0">
                  <c:v>39.006052581804425</c:v>
                </c:pt>
                <c:pt idx="32" formatCode="0.0">
                  <c:v>39.412398669228246</c:v>
                </c:pt>
                <c:pt idx="33" formatCode="0.0">
                  <c:v>39.738762608655229</c:v>
                </c:pt>
                <c:pt idx="34" formatCode="0.0">
                  <c:v>40.123801545192215</c:v>
                </c:pt>
                <c:pt idx="35" formatCode="0.0">
                  <c:v>40.332284339133658</c:v>
                </c:pt>
                <c:pt idx="36" formatCode="0.0">
                  <c:v>40.227378190255223</c:v>
                </c:pt>
                <c:pt idx="37" formatCode="0.0">
                  <c:v>40.313093418554026</c:v>
                </c:pt>
                <c:pt idx="38" formatCode="0.0">
                  <c:v>39.44770483599472</c:v>
                </c:pt>
                <c:pt idx="39" formatCode="0.0">
                  <c:v>38.639730639730644</c:v>
                </c:pt>
                <c:pt idx="40" formatCode="0.0">
                  <c:v>37.513814597055834</c:v>
                </c:pt>
                <c:pt idx="41" formatCode="0.0">
                  <c:v>36.969563299514782</c:v>
                </c:pt>
                <c:pt idx="42">
                  <c:v>38.003810000000001</c:v>
                </c:pt>
                <c:pt idx="43">
                  <c:v>39.097270000000002</c:v>
                </c:pt>
                <c:pt idx="44">
                  <c:v>38.91545</c:v>
                </c:pt>
                <c:pt idx="45">
                  <c:v>39.378410000000002</c:v>
                </c:pt>
                <c:pt idx="46">
                  <c:v>40.097580000000001</c:v>
                </c:pt>
                <c:pt idx="47">
                  <c:v>41.175739999999998</c:v>
                </c:pt>
                <c:pt idx="48">
                  <c:v>41.875520000000002</c:v>
                </c:pt>
                <c:pt idx="49">
                  <c:v>43.03492</c:v>
                </c:pt>
                <c:pt idx="50">
                  <c:v>43.812260000000002</c:v>
                </c:pt>
                <c:pt idx="51">
                  <c:v>44.138069999999999</c:v>
                </c:pt>
                <c:pt idx="52">
                  <c:v>44.007399999999997</c:v>
                </c:pt>
                <c:pt idx="53">
                  <c:v>44.233649999999997</c:v>
                </c:pt>
                <c:pt idx="54">
                  <c:v>44.734090000000002</c:v>
                </c:pt>
                <c:pt idx="55">
                  <c:v>44.944159999999997</c:v>
                </c:pt>
                <c:pt idx="56">
                  <c:v>45.711440000000003</c:v>
                </c:pt>
                <c:pt idx="57">
                  <c:v>47.078130000000002</c:v>
                </c:pt>
                <c:pt idx="58">
                  <c:v>47.28548</c:v>
                </c:pt>
                <c:pt idx="59">
                  <c:v>47.430349999999997</c:v>
                </c:pt>
                <c:pt idx="60">
                  <c:v>47.66742</c:v>
                </c:pt>
                <c:pt idx="61">
                  <c:v>47.389380000000003</c:v>
                </c:pt>
                <c:pt idx="62">
                  <c:v>47.21931</c:v>
                </c:pt>
                <c:pt idx="63">
                  <c:v>47.412730000000003</c:v>
                </c:pt>
                <c:pt idx="64">
                  <c:v>46.91272</c:v>
                </c:pt>
                <c:pt idx="65">
                  <c:v>46.32479</c:v>
                </c:pt>
                <c:pt idx="66">
                  <c:v>46.699530000000003</c:v>
                </c:pt>
                <c:pt idx="67">
                  <c:v>45.945709999999998</c:v>
                </c:pt>
                <c:pt idx="68">
                  <c:v>45.810470000000002</c:v>
                </c:pt>
                <c:pt idx="69">
                  <c:v>45.541220000000003</c:v>
                </c:pt>
                <c:pt idx="70">
                  <c:v>45.01088</c:v>
                </c:pt>
                <c:pt idx="71">
                  <c:v>45.024270000000001</c:v>
                </c:pt>
                <c:pt idx="72">
                  <c:v>45.145119999999999</c:v>
                </c:pt>
                <c:pt idx="73">
                  <c:v>44.127569999999999</c:v>
                </c:pt>
                <c:pt idx="74">
                  <c:v>44.177349999999997</c:v>
                </c:pt>
                <c:pt idx="75">
                  <c:v>43.962859999999999</c:v>
                </c:pt>
                <c:pt idx="76">
                  <c:v>43.412059999999997</c:v>
                </c:pt>
                <c:pt idx="77">
                  <c:v>42.943649999999998</c:v>
                </c:pt>
                <c:pt idx="78">
                  <c:v>42.6798</c:v>
                </c:pt>
                <c:pt idx="79">
                  <c:v>42.494410000000002</c:v>
                </c:pt>
                <c:pt idx="80">
                  <c:v>42.555079999999997</c:v>
                </c:pt>
                <c:pt idx="81">
                  <c:v>43.098869999999998</c:v>
                </c:pt>
                <c:pt idx="82">
                  <c:v>42.743690000000001</c:v>
                </c:pt>
                <c:pt idx="83">
                  <c:v>42.922420000000002</c:v>
                </c:pt>
                <c:pt idx="84">
                  <c:v>42.744790000000002</c:v>
                </c:pt>
                <c:pt idx="85">
                  <c:v>42.565300000000001</c:v>
                </c:pt>
                <c:pt idx="86">
                  <c:v>42.453879999999998</c:v>
                </c:pt>
                <c:pt idx="87">
                  <c:v>42.050919999999998</c:v>
                </c:pt>
                <c:pt idx="88">
                  <c:v>41.754460000000002</c:v>
                </c:pt>
                <c:pt idx="89">
                  <c:v>41.275469999999999</c:v>
                </c:pt>
                <c:pt idx="90">
                  <c:v>41.437629999999999</c:v>
                </c:pt>
                <c:pt idx="91">
                  <c:v>41.698810000000002</c:v>
                </c:pt>
                <c:pt idx="92">
                  <c:v>42.081020000000002</c:v>
                </c:pt>
                <c:pt idx="93">
                  <c:v>42.567920000000001</c:v>
                </c:pt>
                <c:pt idx="94">
                  <c:v>42.819470000000003</c:v>
                </c:pt>
                <c:pt idx="95">
                  <c:v>42.879510000000003</c:v>
                </c:pt>
                <c:pt idx="96">
                  <c:v>42.859009999999998</c:v>
                </c:pt>
                <c:pt idx="97">
                  <c:v>42.826140000000002</c:v>
                </c:pt>
                <c:pt idx="98">
                  <c:v>42.812739999999998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9029248"/>
        <c:axId val="181477952"/>
      </c:lineChart>
      <c:dateAx>
        <c:axId val="159029248"/>
        <c:scaling>
          <c:orientation val="minMax"/>
        </c:scaling>
        <c:delete val="0"/>
        <c:axPos val="b"/>
        <c:numFmt formatCode="[$-409]mmm\-yy;@" sourceLinked="0"/>
        <c:majorTickMark val="out"/>
        <c:minorTickMark val="none"/>
        <c:tickLblPos val="nextTo"/>
        <c:txPr>
          <a:bodyPr/>
          <a:lstStyle/>
          <a:p>
            <a:pPr>
              <a:defRPr sz="1300" baseline="0"/>
            </a:pPr>
            <a:endParaRPr lang="en-US"/>
          </a:p>
        </c:txPr>
        <c:crossAx val="181477952"/>
        <c:crosses val="autoZero"/>
        <c:auto val="1"/>
        <c:lblOffset val="100"/>
        <c:baseTimeUnit val="months"/>
      </c:dateAx>
      <c:valAx>
        <c:axId val="181477952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9029248"/>
        <c:crosses val="autoZero"/>
        <c:crossBetween val="between"/>
        <c:majorUnit val="2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63494"/>
          </c:spPr>
          <c:marker>
            <c:symbol val="none"/>
          </c:marker>
          <c:cat>
            <c:numRef>
              <c:f>Sheet1!$A$2:$A$100</c:f>
              <c:numCache>
                <c:formatCode>[$-409]mmm\-yy;@</c:formatCode>
                <c:ptCount val="99"/>
                <c:pt idx="0">
                  <c:v>39630</c:v>
                </c:pt>
                <c:pt idx="1">
                  <c:v>39661</c:v>
                </c:pt>
                <c:pt idx="2">
                  <c:v>39692</c:v>
                </c:pt>
                <c:pt idx="3">
                  <c:v>39722</c:v>
                </c:pt>
                <c:pt idx="4">
                  <c:v>39753</c:v>
                </c:pt>
                <c:pt idx="5">
                  <c:v>39783</c:v>
                </c:pt>
                <c:pt idx="6">
                  <c:v>39814</c:v>
                </c:pt>
                <c:pt idx="7">
                  <c:v>39845</c:v>
                </c:pt>
                <c:pt idx="8">
                  <c:v>39873</c:v>
                </c:pt>
                <c:pt idx="9">
                  <c:v>39904</c:v>
                </c:pt>
                <c:pt idx="10">
                  <c:v>39934</c:v>
                </c:pt>
                <c:pt idx="11">
                  <c:v>39965</c:v>
                </c:pt>
                <c:pt idx="12">
                  <c:v>39995</c:v>
                </c:pt>
                <c:pt idx="13">
                  <c:v>40026</c:v>
                </c:pt>
                <c:pt idx="14">
                  <c:v>40057</c:v>
                </c:pt>
                <c:pt idx="15">
                  <c:v>40087</c:v>
                </c:pt>
                <c:pt idx="16">
                  <c:v>40118</c:v>
                </c:pt>
                <c:pt idx="17">
                  <c:v>40148</c:v>
                </c:pt>
                <c:pt idx="18">
                  <c:v>40179</c:v>
                </c:pt>
                <c:pt idx="19">
                  <c:v>40210</c:v>
                </c:pt>
                <c:pt idx="20">
                  <c:v>40238</c:v>
                </c:pt>
                <c:pt idx="21">
                  <c:v>40269</c:v>
                </c:pt>
                <c:pt idx="22">
                  <c:v>40299</c:v>
                </c:pt>
                <c:pt idx="23">
                  <c:v>40330</c:v>
                </c:pt>
                <c:pt idx="24">
                  <c:v>40360</c:v>
                </c:pt>
                <c:pt idx="25">
                  <c:v>40391</c:v>
                </c:pt>
                <c:pt idx="26">
                  <c:v>40422</c:v>
                </c:pt>
                <c:pt idx="27">
                  <c:v>40452</c:v>
                </c:pt>
                <c:pt idx="28">
                  <c:v>40483</c:v>
                </c:pt>
                <c:pt idx="29">
                  <c:v>40513</c:v>
                </c:pt>
                <c:pt idx="30">
                  <c:v>40544</c:v>
                </c:pt>
                <c:pt idx="31">
                  <c:v>40575</c:v>
                </c:pt>
                <c:pt idx="32">
                  <c:v>40603</c:v>
                </c:pt>
                <c:pt idx="33">
                  <c:v>40634</c:v>
                </c:pt>
                <c:pt idx="34">
                  <c:v>40664</c:v>
                </c:pt>
                <c:pt idx="35">
                  <c:v>40695</c:v>
                </c:pt>
                <c:pt idx="36">
                  <c:v>40725</c:v>
                </c:pt>
                <c:pt idx="37">
                  <c:v>40756</c:v>
                </c:pt>
                <c:pt idx="38">
                  <c:v>40787</c:v>
                </c:pt>
                <c:pt idx="39">
                  <c:v>40817</c:v>
                </c:pt>
                <c:pt idx="40">
                  <c:v>40848</c:v>
                </c:pt>
                <c:pt idx="41">
                  <c:v>40878</c:v>
                </c:pt>
                <c:pt idx="42" formatCode="m/d/yyyy\ h:mm">
                  <c:v>40909</c:v>
                </c:pt>
                <c:pt idx="43" formatCode="m/d/yyyy\ h:mm">
                  <c:v>40940</c:v>
                </c:pt>
                <c:pt idx="44" formatCode="m/d/yyyy\ h:mm">
                  <c:v>40969</c:v>
                </c:pt>
                <c:pt idx="45" formatCode="m/d/yyyy\ h:mm">
                  <c:v>41000</c:v>
                </c:pt>
                <c:pt idx="46" formatCode="m/d/yyyy\ h:mm">
                  <c:v>41030</c:v>
                </c:pt>
                <c:pt idx="47" formatCode="m/d/yyyy\ h:mm">
                  <c:v>41061</c:v>
                </c:pt>
                <c:pt idx="48" formatCode="m/d/yyyy\ h:mm">
                  <c:v>41091</c:v>
                </c:pt>
                <c:pt idx="49" formatCode="m/d/yyyy\ h:mm">
                  <c:v>41122</c:v>
                </c:pt>
                <c:pt idx="50" formatCode="m/d/yyyy\ h:mm">
                  <c:v>41153</c:v>
                </c:pt>
                <c:pt idx="51" formatCode="m/d/yyyy\ h:mm">
                  <c:v>41183</c:v>
                </c:pt>
                <c:pt idx="52" formatCode="m/d/yyyy\ h:mm">
                  <c:v>41214</c:v>
                </c:pt>
                <c:pt idx="53" formatCode="m/d/yyyy\ h:mm">
                  <c:v>41244</c:v>
                </c:pt>
                <c:pt idx="54" formatCode="m/d/yyyy\ h:mm">
                  <c:v>41275</c:v>
                </c:pt>
                <c:pt idx="55" formatCode="m/d/yyyy\ h:mm">
                  <c:v>41306</c:v>
                </c:pt>
                <c:pt idx="56" formatCode="m/d/yyyy\ h:mm">
                  <c:v>41334</c:v>
                </c:pt>
                <c:pt idx="57" formatCode="m/d/yyyy\ h:mm">
                  <c:v>41365</c:v>
                </c:pt>
                <c:pt idx="58" formatCode="m/d/yyyy\ h:mm">
                  <c:v>41395</c:v>
                </c:pt>
                <c:pt idx="59" formatCode="m/d/yyyy\ h:mm">
                  <c:v>41426</c:v>
                </c:pt>
                <c:pt idx="60" formatCode="m/d/yyyy\ h:mm">
                  <c:v>41456</c:v>
                </c:pt>
                <c:pt idx="61" formatCode="m/d/yyyy\ h:mm">
                  <c:v>41487</c:v>
                </c:pt>
                <c:pt idx="62" formatCode="m/d/yyyy\ h:mm">
                  <c:v>41518</c:v>
                </c:pt>
                <c:pt idx="63" formatCode="m/d/yyyy\ h:mm">
                  <c:v>41548</c:v>
                </c:pt>
                <c:pt idx="64" formatCode="m/d/yyyy\ h:mm">
                  <c:v>41579</c:v>
                </c:pt>
                <c:pt idx="65" formatCode="m/d/yyyy\ h:mm">
                  <c:v>41609</c:v>
                </c:pt>
                <c:pt idx="66" formatCode="m/d/yyyy\ h:mm">
                  <c:v>41640</c:v>
                </c:pt>
                <c:pt idx="67" formatCode="m/d/yyyy\ h:mm">
                  <c:v>41671</c:v>
                </c:pt>
                <c:pt idx="68" formatCode="m/d/yyyy\ h:mm">
                  <c:v>41699</c:v>
                </c:pt>
                <c:pt idx="69" formatCode="m/d/yyyy\ h:mm">
                  <c:v>41730</c:v>
                </c:pt>
                <c:pt idx="70" formatCode="m/d/yyyy\ h:mm">
                  <c:v>41760</c:v>
                </c:pt>
                <c:pt idx="71" formatCode="m/d/yyyy\ h:mm">
                  <c:v>41791</c:v>
                </c:pt>
                <c:pt idx="72" formatCode="m/d/yyyy\ h:mm">
                  <c:v>41821</c:v>
                </c:pt>
                <c:pt idx="73" formatCode="m/d/yyyy\ h:mm">
                  <c:v>41852</c:v>
                </c:pt>
                <c:pt idx="74" formatCode="m/d/yyyy\ h:mm">
                  <c:v>41883</c:v>
                </c:pt>
                <c:pt idx="75" formatCode="m/d/yyyy\ h:mm">
                  <c:v>41913</c:v>
                </c:pt>
                <c:pt idx="76" formatCode="m/d/yyyy\ h:mm">
                  <c:v>41944</c:v>
                </c:pt>
                <c:pt idx="77" formatCode="m/d/yyyy\ h:mm">
                  <c:v>41974</c:v>
                </c:pt>
                <c:pt idx="78" formatCode="m/d/yyyy\ h:mm">
                  <c:v>42005</c:v>
                </c:pt>
                <c:pt idx="79" formatCode="m/d/yyyy\ h:mm">
                  <c:v>42036</c:v>
                </c:pt>
                <c:pt idx="80" formatCode="m/d/yyyy\ h:mm">
                  <c:v>42064</c:v>
                </c:pt>
                <c:pt idx="81" formatCode="m/d/yyyy\ h:mm">
                  <c:v>42095</c:v>
                </c:pt>
                <c:pt idx="82" formatCode="m/d/yyyy\ h:mm">
                  <c:v>42125</c:v>
                </c:pt>
                <c:pt idx="83" formatCode="m/d/yyyy\ h:mm">
                  <c:v>42156</c:v>
                </c:pt>
                <c:pt idx="84" formatCode="m/d/yyyy\ h:mm">
                  <c:v>42186</c:v>
                </c:pt>
                <c:pt idx="85" formatCode="m/d/yyyy\ h:mm">
                  <c:v>42217</c:v>
                </c:pt>
                <c:pt idx="86" formatCode="m/d/yyyy\ h:mm">
                  <c:v>42248</c:v>
                </c:pt>
                <c:pt idx="87">
                  <c:v>42278</c:v>
                </c:pt>
                <c:pt idx="88">
                  <c:v>42309</c:v>
                </c:pt>
                <c:pt idx="89">
                  <c:v>42339</c:v>
                </c:pt>
                <c:pt idx="90">
                  <c:v>42370</c:v>
                </c:pt>
                <c:pt idx="91">
                  <c:v>42401</c:v>
                </c:pt>
                <c:pt idx="92">
                  <c:v>42430</c:v>
                </c:pt>
                <c:pt idx="93">
                  <c:v>42461</c:v>
                </c:pt>
                <c:pt idx="94">
                  <c:v>42491</c:v>
                </c:pt>
                <c:pt idx="95">
                  <c:v>42522</c:v>
                </c:pt>
                <c:pt idx="96">
                  <c:v>42552</c:v>
                </c:pt>
                <c:pt idx="97">
                  <c:v>42583</c:v>
                </c:pt>
                <c:pt idx="98">
                  <c:v>42614</c:v>
                </c:pt>
              </c:numCache>
            </c:numRef>
          </c:cat>
          <c:val>
            <c:numRef>
              <c:f>Sheet1!$B$2:$B$100</c:f>
              <c:numCache>
                <c:formatCode>General</c:formatCode>
                <c:ptCount val="99"/>
                <c:pt idx="0">
                  <c:v>48.119581128251319</c:v>
                </c:pt>
                <c:pt idx="1">
                  <c:v>48.103515299605711</c:v>
                </c:pt>
                <c:pt idx="2">
                  <c:v>47.888943650402496</c:v>
                </c:pt>
                <c:pt idx="3">
                  <c:v>47.815560098999249</c:v>
                </c:pt>
                <c:pt idx="4">
                  <c:v>47.270015447717469</c:v>
                </c:pt>
                <c:pt idx="5">
                  <c:v>47.381783560774359</c:v>
                </c:pt>
                <c:pt idx="6" formatCode="0.0">
                  <c:v>47.444987133028725</c:v>
                </c:pt>
                <c:pt idx="7" formatCode="0.0">
                  <c:v>47.371679133350533</c:v>
                </c:pt>
                <c:pt idx="8" formatCode="0.0">
                  <c:v>47.09263875464211</c:v>
                </c:pt>
                <c:pt idx="9" formatCode="0.0">
                  <c:v>47.18627898716192</c:v>
                </c:pt>
                <c:pt idx="10" formatCode="0.0">
                  <c:v>47.230808208766149</c:v>
                </c:pt>
                <c:pt idx="11" formatCode="0.0">
                  <c:v>47.111804367515347</c:v>
                </c:pt>
                <c:pt idx="12" formatCode="0.0">
                  <c:v>46.834618852048479</c:v>
                </c:pt>
                <c:pt idx="13" formatCode="0.0">
                  <c:v>46.735875424236376</c:v>
                </c:pt>
                <c:pt idx="14" formatCode="0.0">
                  <c:v>47.42795318186289</c:v>
                </c:pt>
                <c:pt idx="15" formatCode="0.0">
                  <c:v>48.866828087167072</c:v>
                </c:pt>
                <c:pt idx="16" formatCode="0.0">
                  <c:v>50.511994615643474</c:v>
                </c:pt>
                <c:pt idx="17" formatCode="0.0">
                  <c:v>51.371654067417872</c:v>
                </c:pt>
                <c:pt idx="18" formatCode="0.0">
                  <c:v>52.300074539452666</c:v>
                </c:pt>
                <c:pt idx="19" formatCode="0.0">
                  <c:v>54.02113739305485</c:v>
                </c:pt>
                <c:pt idx="20" formatCode="0.0">
                  <c:v>54.801004636785166</c:v>
                </c:pt>
                <c:pt idx="21" formatCode="0.0">
                  <c:v>55.18325590126237</c:v>
                </c:pt>
                <c:pt idx="22" formatCode="0.0">
                  <c:v>55.109979161843015</c:v>
                </c:pt>
                <c:pt idx="23" formatCode="0.0">
                  <c:v>55.376669303429338</c:v>
                </c:pt>
                <c:pt idx="24" formatCode="0.0">
                  <c:v>56.002772643253238</c:v>
                </c:pt>
                <c:pt idx="25" formatCode="0.0">
                  <c:v>56.166207529843895</c:v>
                </c:pt>
                <c:pt idx="26" formatCode="0.0">
                  <c:v>56.074724081780346</c:v>
                </c:pt>
                <c:pt idx="27" formatCode="0.0">
                  <c:v>55.569643180583228</c:v>
                </c:pt>
                <c:pt idx="28" formatCode="0.0">
                  <c:v>55.373066424021836</c:v>
                </c:pt>
                <c:pt idx="29" formatCode="0.0">
                  <c:v>55.854692974368433</c:v>
                </c:pt>
                <c:pt idx="30" formatCode="0.0">
                  <c:v>55.720682099647526</c:v>
                </c:pt>
                <c:pt idx="31" formatCode="0.0">
                  <c:v>55.632737926471975</c:v>
                </c:pt>
                <c:pt idx="32" formatCode="0.0">
                  <c:v>55.954666791551546</c:v>
                </c:pt>
                <c:pt idx="33" formatCode="0.0">
                  <c:v>56.133587254401043</c:v>
                </c:pt>
                <c:pt idx="34" formatCode="0.0">
                  <c:v>56.290405097437322</c:v>
                </c:pt>
                <c:pt idx="35" formatCode="0.0">
                  <c:v>56.812505781148829</c:v>
                </c:pt>
                <c:pt idx="36" formatCode="0.0">
                  <c:v>56.938775510204088</c:v>
                </c:pt>
                <c:pt idx="37" formatCode="0.0">
                  <c:v>56.576693365433584</c:v>
                </c:pt>
                <c:pt idx="38" formatCode="0.0">
                  <c:v>56.113537117903931</c:v>
                </c:pt>
                <c:pt idx="39" formatCode="0.0">
                  <c:v>55.886181051119785</c:v>
                </c:pt>
                <c:pt idx="40" formatCode="0.0">
                  <c:v>54.830298744917805</c:v>
                </c:pt>
                <c:pt idx="41" formatCode="0.0">
                  <c:v>54.353864468056969</c:v>
                </c:pt>
                <c:pt idx="42">
                  <c:v>54.670729999999999</c:v>
                </c:pt>
                <c:pt idx="43">
                  <c:v>55.31541</c:v>
                </c:pt>
                <c:pt idx="44">
                  <c:v>54.959560000000003</c:v>
                </c:pt>
                <c:pt idx="45">
                  <c:v>54.942120000000003</c:v>
                </c:pt>
                <c:pt idx="46">
                  <c:v>55.127090000000003</c:v>
                </c:pt>
                <c:pt idx="47">
                  <c:v>55.857750000000003</c:v>
                </c:pt>
                <c:pt idx="48">
                  <c:v>55.91968</c:v>
                </c:pt>
                <c:pt idx="49">
                  <c:v>56.854019999999998</c:v>
                </c:pt>
                <c:pt idx="50">
                  <c:v>57.979170000000003</c:v>
                </c:pt>
                <c:pt idx="51">
                  <c:v>58.238489999999999</c:v>
                </c:pt>
                <c:pt idx="52">
                  <c:v>58.115209999999998</c:v>
                </c:pt>
                <c:pt idx="53">
                  <c:v>58.519150000000003</c:v>
                </c:pt>
                <c:pt idx="54">
                  <c:v>58.75808</c:v>
                </c:pt>
                <c:pt idx="55">
                  <c:v>58.870199999999997</c:v>
                </c:pt>
                <c:pt idx="56">
                  <c:v>59.143470000000001</c:v>
                </c:pt>
                <c:pt idx="57">
                  <c:v>59.962879999999998</c:v>
                </c:pt>
                <c:pt idx="58">
                  <c:v>60.037210000000002</c:v>
                </c:pt>
                <c:pt idx="59">
                  <c:v>60.213520000000003</c:v>
                </c:pt>
                <c:pt idx="60">
                  <c:v>60.24915</c:v>
                </c:pt>
                <c:pt idx="61">
                  <c:v>59.90117</c:v>
                </c:pt>
                <c:pt idx="62">
                  <c:v>59.772730000000003</c:v>
                </c:pt>
                <c:pt idx="63">
                  <c:v>59.472250000000003</c:v>
                </c:pt>
                <c:pt idx="64">
                  <c:v>58.729190000000003</c:v>
                </c:pt>
                <c:pt idx="65">
                  <c:v>57.925170000000001</c:v>
                </c:pt>
                <c:pt idx="66">
                  <c:v>58.084769999999999</c:v>
                </c:pt>
                <c:pt idx="67">
                  <c:v>57.406750000000002</c:v>
                </c:pt>
                <c:pt idx="68">
                  <c:v>57.446809999999999</c:v>
                </c:pt>
                <c:pt idx="69">
                  <c:v>57.160339999999998</c:v>
                </c:pt>
                <c:pt idx="70">
                  <c:v>56.98686</c:v>
                </c:pt>
                <c:pt idx="71">
                  <c:v>57.074179999999998</c:v>
                </c:pt>
                <c:pt idx="72">
                  <c:v>56.861040000000003</c:v>
                </c:pt>
                <c:pt idx="73">
                  <c:v>55.99118</c:v>
                </c:pt>
                <c:pt idx="74">
                  <c:v>55.486080000000001</c:v>
                </c:pt>
                <c:pt idx="75">
                  <c:v>54.891419999999997</c:v>
                </c:pt>
                <c:pt idx="76">
                  <c:v>54.607489999999999</c:v>
                </c:pt>
                <c:pt idx="77">
                  <c:v>54.407440000000001</c:v>
                </c:pt>
                <c:pt idx="78">
                  <c:v>54.002119999999998</c:v>
                </c:pt>
                <c:pt idx="79">
                  <c:v>54.060569999999998</c:v>
                </c:pt>
                <c:pt idx="80">
                  <c:v>53.957470000000001</c:v>
                </c:pt>
                <c:pt idx="81">
                  <c:v>54.129049999999999</c:v>
                </c:pt>
                <c:pt idx="82">
                  <c:v>53.840359999999997</c:v>
                </c:pt>
                <c:pt idx="83">
                  <c:v>53.977400000000003</c:v>
                </c:pt>
                <c:pt idx="84">
                  <c:v>54.007869999999997</c:v>
                </c:pt>
                <c:pt idx="85">
                  <c:v>53.885170000000002</c:v>
                </c:pt>
                <c:pt idx="86">
                  <c:v>53.606960000000001</c:v>
                </c:pt>
                <c:pt idx="87">
                  <c:v>53.281289999999998</c:v>
                </c:pt>
                <c:pt idx="88">
                  <c:v>52.818040000000003</c:v>
                </c:pt>
                <c:pt idx="89">
                  <c:v>52.476750000000003</c:v>
                </c:pt>
                <c:pt idx="90">
                  <c:v>52.329389999999997</c:v>
                </c:pt>
                <c:pt idx="91">
                  <c:v>52.180059999999997</c:v>
                </c:pt>
                <c:pt idx="92">
                  <c:v>52.133519999999997</c:v>
                </c:pt>
                <c:pt idx="93">
                  <c:v>52.200600000000001</c:v>
                </c:pt>
                <c:pt idx="94">
                  <c:v>52.277439999999999</c:v>
                </c:pt>
                <c:pt idx="95">
                  <c:v>52.211739999999999</c:v>
                </c:pt>
                <c:pt idx="96">
                  <c:v>51.764499999999998</c:v>
                </c:pt>
                <c:pt idx="97">
                  <c:v>51.338679999999997</c:v>
                </c:pt>
                <c:pt idx="98">
                  <c:v>51.355490000000003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1406976"/>
        <c:axId val="181480832"/>
      </c:lineChart>
      <c:dateAx>
        <c:axId val="161406976"/>
        <c:scaling>
          <c:orientation val="minMax"/>
        </c:scaling>
        <c:delete val="0"/>
        <c:axPos val="b"/>
        <c:numFmt formatCode="[$-409]mmm\-yy;@" sourceLinked="0"/>
        <c:majorTickMark val="out"/>
        <c:minorTickMark val="none"/>
        <c:tickLblPos val="nextTo"/>
        <c:txPr>
          <a:bodyPr/>
          <a:lstStyle/>
          <a:p>
            <a:pPr>
              <a:defRPr sz="1300" baseline="0"/>
            </a:pPr>
            <a:endParaRPr lang="en-US"/>
          </a:p>
        </c:txPr>
        <c:crossAx val="181480832"/>
        <c:crosses val="autoZero"/>
        <c:auto val="1"/>
        <c:lblOffset val="100"/>
        <c:baseTimeUnit val="months"/>
      </c:dateAx>
      <c:valAx>
        <c:axId val="181480832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1406976"/>
        <c:crosses val="autoZero"/>
        <c:crossBetween val="between"/>
        <c:majorUnit val="2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63494"/>
          </c:spPr>
          <c:marker>
            <c:symbol val="none"/>
          </c:marker>
          <c:cat>
            <c:numRef>
              <c:f>Sheet1!$A$2:$A$100</c:f>
              <c:numCache>
                <c:formatCode>[$-409]mmm\-yy;@</c:formatCode>
                <c:ptCount val="99"/>
                <c:pt idx="0">
                  <c:v>39630</c:v>
                </c:pt>
                <c:pt idx="1">
                  <c:v>39661</c:v>
                </c:pt>
                <c:pt idx="2">
                  <c:v>39692</c:v>
                </c:pt>
                <c:pt idx="3">
                  <c:v>39722</c:v>
                </c:pt>
                <c:pt idx="4">
                  <c:v>39753</c:v>
                </c:pt>
                <c:pt idx="5">
                  <c:v>39783</c:v>
                </c:pt>
                <c:pt idx="6">
                  <c:v>39814</c:v>
                </c:pt>
                <c:pt idx="7">
                  <c:v>39845</c:v>
                </c:pt>
                <c:pt idx="8">
                  <c:v>39873</c:v>
                </c:pt>
                <c:pt idx="9">
                  <c:v>39904</c:v>
                </c:pt>
                <c:pt idx="10">
                  <c:v>39934</c:v>
                </c:pt>
                <c:pt idx="11">
                  <c:v>39965</c:v>
                </c:pt>
                <c:pt idx="12">
                  <c:v>39995</c:v>
                </c:pt>
                <c:pt idx="13">
                  <c:v>40026</c:v>
                </c:pt>
                <c:pt idx="14">
                  <c:v>40057</c:v>
                </c:pt>
                <c:pt idx="15">
                  <c:v>40087</c:v>
                </c:pt>
                <c:pt idx="16">
                  <c:v>40118</c:v>
                </c:pt>
                <c:pt idx="17">
                  <c:v>40148</c:v>
                </c:pt>
                <c:pt idx="18">
                  <c:v>40179</c:v>
                </c:pt>
                <c:pt idx="19">
                  <c:v>40210</c:v>
                </c:pt>
                <c:pt idx="20">
                  <c:v>40238</c:v>
                </c:pt>
                <c:pt idx="21">
                  <c:v>40269</c:v>
                </c:pt>
                <c:pt idx="22">
                  <c:v>40299</c:v>
                </c:pt>
                <c:pt idx="23">
                  <c:v>40330</c:v>
                </c:pt>
                <c:pt idx="24">
                  <c:v>40360</c:v>
                </c:pt>
                <c:pt idx="25">
                  <c:v>40391</c:v>
                </c:pt>
                <c:pt idx="26">
                  <c:v>40422</c:v>
                </c:pt>
                <c:pt idx="27">
                  <c:v>40452</c:v>
                </c:pt>
                <c:pt idx="28">
                  <c:v>40483</c:v>
                </c:pt>
                <c:pt idx="29">
                  <c:v>40513</c:v>
                </c:pt>
                <c:pt idx="30">
                  <c:v>40544</c:v>
                </c:pt>
                <c:pt idx="31">
                  <c:v>40575</c:v>
                </c:pt>
                <c:pt idx="32">
                  <c:v>40603</c:v>
                </c:pt>
                <c:pt idx="33">
                  <c:v>40634</c:v>
                </c:pt>
                <c:pt idx="34">
                  <c:v>40664</c:v>
                </c:pt>
                <c:pt idx="35">
                  <c:v>40695</c:v>
                </c:pt>
                <c:pt idx="36">
                  <c:v>40725</c:v>
                </c:pt>
                <c:pt idx="37">
                  <c:v>40756</c:v>
                </c:pt>
                <c:pt idx="38">
                  <c:v>40787</c:v>
                </c:pt>
                <c:pt idx="39">
                  <c:v>40817</c:v>
                </c:pt>
                <c:pt idx="40">
                  <c:v>40848</c:v>
                </c:pt>
                <c:pt idx="41">
                  <c:v>40878</c:v>
                </c:pt>
                <c:pt idx="42" formatCode="m/d/yyyy\ h:mm">
                  <c:v>40909</c:v>
                </c:pt>
                <c:pt idx="43" formatCode="m/d/yyyy\ h:mm">
                  <c:v>40940</c:v>
                </c:pt>
                <c:pt idx="44" formatCode="m/d/yyyy\ h:mm">
                  <c:v>40969</c:v>
                </c:pt>
                <c:pt idx="45" formatCode="m/d/yyyy\ h:mm">
                  <c:v>41000</c:v>
                </c:pt>
                <c:pt idx="46" formatCode="m/d/yyyy\ h:mm">
                  <c:v>41030</c:v>
                </c:pt>
                <c:pt idx="47" formatCode="m/d/yyyy\ h:mm">
                  <c:v>41061</c:v>
                </c:pt>
                <c:pt idx="48" formatCode="m/d/yyyy\ h:mm">
                  <c:v>41091</c:v>
                </c:pt>
                <c:pt idx="49" formatCode="m/d/yyyy\ h:mm">
                  <c:v>41122</c:v>
                </c:pt>
                <c:pt idx="50" formatCode="m/d/yyyy\ h:mm">
                  <c:v>41153</c:v>
                </c:pt>
                <c:pt idx="51" formatCode="m/d/yyyy\ h:mm">
                  <c:v>41183</c:v>
                </c:pt>
                <c:pt idx="52" formatCode="m/d/yyyy\ h:mm">
                  <c:v>41214</c:v>
                </c:pt>
                <c:pt idx="53" formatCode="m/d/yyyy\ h:mm">
                  <c:v>41244</c:v>
                </c:pt>
                <c:pt idx="54" formatCode="m/d/yyyy\ h:mm">
                  <c:v>41275</c:v>
                </c:pt>
                <c:pt idx="55" formatCode="m/d/yyyy\ h:mm">
                  <c:v>41306</c:v>
                </c:pt>
                <c:pt idx="56" formatCode="m/d/yyyy\ h:mm">
                  <c:v>41334</c:v>
                </c:pt>
                <c:pt idx="57" formatCode="m/d/yyyy\ h:mm">
                  <c:v>41365</c:v>
                </c:pt>
                <c:pt idx="58" formatCode="m/d/yyyy\ h:mm">
                  <c:v>41395</c:v>
                </c:pt>
                <c:pt idx="59" formatCode="m/d/yyyy\ h:mm">
                  <c:v>41426</c:v>
                </c:pt>
                <c:pt idx="60" formatCode="m/d/yyyy\ h:mm">
                  <c:v>41456</c:v>
                </c:pt>
                <c:pt idx="61" formatCode="m/d/yyyy\ h:mm">
                  <c:v>41487</c:v>
                </c:pt>
                <c:pt idx="62" formatCode="m/d/yyyy\ h:mm">
                  <c:v>41518</c:v>
                </c:pt>
                <c:pt idx="63" formatCode="m/d/yyyy\ h:mm">
                  <c:v>41548</c:v>
                </c:pt>
                <c:pt idx="64" formatCode="m/d/yyyy\ h:mm">
                  <c:v>41579</c:v>
                </c:pt>
                <c:pt idx="65" formatCode="m/d/yyyy\ h:mm">
                  <c:v>41609</c:v>
                </c:pt>
                <c:pt idx="66" formatCode="m/d/yyyy\ h:mm">
                  <c:v>41640</c:v>
                </c:pt>
                <c:pt idx="67" formatCode="m/d/yyyy\ h:mm">
                  <c:v>41671</c:v>
                </c:pt>
                <c:pt idx="68" formatCode="m/d/yyyy\ h:mm">
                  <c:v>41699</c:v>
                </c:pt>
                <c:pt idx="69" formatCode="m/d/yyyy\ h:mm">
                  <c:v>41730</c:v>
                </c:pt>
                <c:pt idx="70" formatCode="m/d/yyyy\ h:mm">
                  <c:v>41760</c:v>
                </c:pt>
                <c:pt idx="71" formatCode="m/d/yyyy\ h:mm">
                  <c:v>41791</c:v>
                </c:pt>
                <c:pt idx="72" formatCode="m/d/yyyy\ h:mm">
                  <c:v>41821</c:v>
                </c:pt>
                <c:pt idx="73" formatCode="m/d/yyyy\ h:mm">
                  <c:v>41852</c:v>
                </c:pt>
                <c:pt idx="74" formatCode="m/d/yyyy\ h:mm">
                  <c:v>41883</c:v>
                </c:pt>
                <c:pt idx="75" formatCode="m/d/yyyy\ h:mm">
                  <c:v>41913</c:v>
                </c:pt>
                <c:pt idx="76" formatCode="m/d/yyyy\ h:mm">
                  <c:v>41944</c:v>
                </c:pt>
                <c:pt idx="77" formatCode="m/d/yyyy\ h:mm">
                  <c:v>41974</c:v>
                </c:pt>
                <c:pt idx="78" formatCode="m/d/yyyy\ h:mm">
                  <c:v>42005</c:v>
                </c:pt>
                <c:pt idx="79" formatCode="m/d/yyyy\ h:mm">
                  <c:v>42036</c:v>
                </c:pt>
                <c:pt idx="80" formatCode="m/d/yyyy\ h:mm">
                  <c:v>42064</c:v>
                </c:pt>
                <c:pt idx="81" formatCode="m/d/yyyy\ h:mm">
                  <c:v>42095</c:v>
                </c:pt>
                <c:pt idx="82" formatCode="m/d/yyyy\ h:mm">
                  <c:v>42125</c:v>
                </c:pt>
                <c:pt idx="83" formatCode="m/d/yyyy\ h:mm">
                  <c:v>42156</c:v>
                </c:pt>
                <c:pt idx="84" formatCode="m/d/yyyy\ h:mm">
                  <c:v>42186</c:v>
                </c:pt>
                <c:pt idx="85" formatCode="m/d/yyyy\ h:mm">
                  <c:v>42217</c:v>
                </c:pt>
                <c:pt idx="86" formatCode="m/d/yyyy\ h:mm">
                  <c:v>42248</c:v>
                </c:pt>
                <c:pt idx="87">
                  <c:v>42278</c:v>
                </c:pt>
                <c:pt idx="88">
                  <c:v>42309</c:v>
                </c:pt>
                <c:pt idx="89">
                  <c:v>42339</c:v>
                </c:pt>
                <c:pt idx="90">
                  <c:v>42370</c:v>
                </c:pt>
                <c:pt idx="91">
                  <c:v>42401</c:v>
                </c:pt>
                <c:pt idx="92">
                  <c:v>42430</c:v>
                </c:pt>
                <c:pt idx="93">
                  <c:v>42461</c:v>
                </c:pt>
                <c:pt idx="94">
                  <c:v>42491</c:v>
                </c:pt>
                <c:pt idx="95">
                  <c:v>42522</c:v>
                </c:pt>
                <c:pt idx="96">
                  <c:v>42552</c:v>
                </c:pt>
                <c:pt idx="97">
                  <c:v>42583</c:v>
                </c:pt>
                <c:pt idx="98">
                  <c:v>42614</c:v>
                </c:pt>
              </c:numCache>
            </c:numRef>
          </c:cat>
          <c:val>
            <c:numRef>
              <c:f>Sheet1!$B$2:$B$100</c:f>
              <c:numCache>
                <c:formatCode>General</c:formatCode>
                <c:ptCount val="99"/>
                <c:pt idx="0">
                  <c:v>39.924468744715632</c:v>
                </c:pt>
                <c:pt idx="1">
                  <c:v>39.643194575668318</c:v>
                </c:pt>
                <c:pt idx="2">
                  <c:v>39.546351084812628</c:v>
                </c:pt>
                <c:pt idx="3">
                  <c:v>39.769607579264679</c:v>
                </c:pt>
                <c:pt idx="4">
                  <c:v>39.779388255355428</c:v>
                </c:pt>
                <c:pt idx="5">
                  <c:v>39.80957418672309</c:v>
                </c:pt>
                <c:pt idx="6" formatCode="0.0">
                  <c:v>39.928548912472415</c:v>
                </c:pt>
                <c:pt idx="7" formatCode="0.0">
                  <c:v>40.132088127547597</c:v>
                </c:pt>
                <c:pt idx="8" formatCode="0.0">
                  <c:v>40.076335877862597</c:v>
                </c:pt>
                <c:pt idx="9" formatCode="0.0">
                  <c:v>39.879138736542757</c:v>
                </c:pt>
                <c:pt idx="10" formatCode="0.0">
                  <c:v>39.904674982253319</c:v>
                </c:pt>
                <c:pt idx="11" formatCode="0.0">
                  <c:v>39.989924433249371</c:v>
                </c:pt>
                <c:pt idx="12" formatCode="0.0">
                  <c:v>39.994984954864591</c:v>
                </c:pt>
                <c:pt idx="13" formatCode="0.0">
                  <c:v>40.012992853930342</c:v>
                </c:pt>
                <c:pt idx="14" formatCode="0.0">
                  <c:v>40.919834547961393</c:v>
                </c:pt>
                <c:pt idx="15" formatCode="0.0">
                  <c:v>43.520628302710037</c:v>
                </c:pt>
                <c:pt idx="16" formatCode="0.0">
                  <c:v>45.158806544754569</c:v>
                </c:pt>
                <c:pt idx="17" formatCode="0.0">
                  <c:v>46.70567527710385</c:v>
                </c:pt>
                <c:pt idx="18" formatCode="0.0">
                  <c:v>49.765683246352118</c:v>
                </c:pt>
                <c:pt idx="19" formatCode="0.0">
                  <c:v>51.125320980816682</c:v>
                </c:pt>
                <c:pt idx="20" formatCode="0.0">
                  <c:v>51.910720324653369</c:v>
                </c:pt>
                <c:pt idx="21" formatCode="0.0">
                  <c:v>51.876027236440478</c:v>
                </c:pt>
                <c:pt idx="22" formatCode="0.0">
                  <c:v>50.908416759362254</c:v>
                </c:pt>
                <c:pt idx="23" formatCode="0.0">
                  <c:v>50.907821229050278</c:v>
                </c:pt>
                <c:pt idx="24" formatCode="0.0">
                  <c:v>50.83633675261067</c:v>
                </c:pt>
                <c:pt idx="25" formatCode="0.0">
                  <c:v>49.972444199503997</c:v>
                </c:pt>
                <c:pt idx="26" formatCode="0.0">
                  <c:v>49.898240694676858</c:v>
                </c:pt>
                <c:pt idx="27" formatCode="0.0">
                  <c:v>49.923042100497959</c:v>
                </c:pt>
                <c:pt idx="28" formatCode="0.0">
                  <c:v>50.541105856675152</c:v>
                </c:pt>
                <c:pt idx="29" formatCode="0.0">
                  <c:v>50.704939181717656</c:v>
                </c:pt>
                <c:pt idx="30" formatCode="0.0">
                  <c:v>51.097357771959061</c:v>
                </c:pt>
                <c:pt idx="31" formatCode="0.0">
                  <c:v>51.535481432486066</c:v>
                </c:pt>
                <c:pt idx="32" formatCode="0.0">
                  <c:v>51.739476518237581</c:v>
                </c:pt>
                <c:pt idx="33" formatCode="0.0">
                  <c:v>52.132305119390509</c:v>
                </c:pt>
                <c:pt idx="34" formatCode="0.0">
                  <c:v>52.505233775296581</c:v>
                </c:pt>
                <c:pt idx="35" formatCode="0.0">
                  <c:v>52.39152558053474</c:v>
                </c:pt>
                <c:pt idx="36" formatCode="0.0">
                  <c:v>52.512178148921365</c:v>
                </c:pt>
                <c:pt idx="37" formatCode="0.0">
                  <c:v>51.961102106969207</c:v>
                </c:pt>
                <c:pt idx="38" formatCode="0.0">
                  <c:v>51.911175828176191</c:v>
                </c:pt>
                <c:pt idx="39" formatCode="0.0">
                  <c:v>51.205603699878765</c:v>
                </c:pt>
                <c:pt idx="40" formatCode="0.0">
                  <c:v>50.134830467264933</c:v>
                </c:pt>
                <c:pt idx="41" formatCode="0.0">
                  <c:v>49.775052928722651</c:v>
                </c:pt>
                <c:pt idx="42">
                  <c:v>50.748350000000002</c:v>
                </c:pt>
                <c:pt idx="43">
                  <c:v>51.460299999999997</c:v>
                </c:pt>
                <c:pt idx="44">
                  <c:v>51.563420000000001</c:v>
                </c:pt>
                <c:pt idx="45">
                  <c:v>51.580649999999999</c:v>
                </c:pt>
                <c:pt idx="46">
                  <c:v>52.26108</c:v>
                </c:pt>
                <c:pt idx="47">
                  <c:v>53.358330000000002</c:v>
                </c:pt>
                <c:pt idx="48">
                  <c:v>53.923250000000003</c:v>
                </c:pt>
                <c:pt idx="49">
                  <c:v>54.702060000000003</c:v>
                </c:pt>
                <c:pt idx="50">
                  <c:v>55.998170000000002</c:v>
                </c:pt>
                <c:pt idx="51">
                  <c:v>55.595979999999997</c:v>
                </c:pt>
                <c:pt idx="52">
                  <c:v>55.014699999999998</c:v>
                </c:pt>
                <c:pt idx="53">
                  <c:v>54.864379999999997</c:v>
                </c:pt>
                <c:pt idx="54">
                  <c:v>55.255470000000003</c:v>
                </c:pt>
                <c:pt idx="55">
                  <c:v>55.319609999999997</c:v>
                </c:pt>
                <c:pt idx="56">
                  <c:v>56.121650000000002</c:v>
                </c:pt>
                <c:pt idx="57">
                  <c:v>57.34151</c:v>
                </c:pt>
                <c:pt idx="58">
                  <c:v>57.78586</c:v>
                </c:pt>
                <c:pt idx="59">
                  <c:v>58.250450000000001</c:v>
                </c:pt>
                <c:pt idx="60">
                  <c:v>58.374369999999999</c:v>
                </c:pt>
                <c:pt idx="61">
                  <c:v>58.06324</c:v>
                </c:pt>
                <c:pt idx="62">
                  <c:v>58.311120000000003</c:v>
                </c:pt>
                <c:pt idx="63">
                  <c:v>58.588340000000002</c:v>
                </c:pt>
                <c:pt idx="64">
                  <c:v>58.032789999999999</c:v>
                </c:pt>
                <c:pt idx="65">
                  <c:v>57.41966</c:v>
                </c:pt>
                <c:pt idx="66">
                  <c:v>57.751019999999997</c:v>
                </c:pt>
                <c:pt idx="67">
                  <c:v>56.918109999999999</c:v>
                </c:pt>
                <c:pt idx="68">
                  <c:v>56.935969999999998</c:v>
                </c:pt>
                <c:pt idx="69">
                  <c:v>56.981070000000003</c:v>
                </c:pt>
                <c:pt idx="70">
                  <c:v>57.034649999999999</c:v>
                </c:pt>
                <c:pt idx="71">
                  <c:v>57.376840000000001</c:v>
                </c:pt>
                <c:pt idx="72">
                  <c:v>57.582749999999997</c:v>
                </c:pt>
                <c:pt idx="73">
                  <c:v>56.661050000000003</c:v>
                </c:pt>
                <c:pt idx="74">
                  <c:v>56.633940000000003</c:v>
                </c:pt>
                <c:pt idx="75">
                  <c:v>56.482170000000004</c:v>
                </c:pt>
                <c:pt idx="76">
                  <c:v>55.87238</c:v>
                </c:pt>
                <c:pt idx="77">
                  <c:v>55.491230000000002</c:v>
                </c:pt>
                <c:pt idx="78">
                  <c:v>55.309750000000001</c:v>
                </c:pt>
                <c:pt idx="79">
                  <c:v>54.833379999999998</c:v>
                </c:pt>
                <c:pt idx="80">
                  <c:v>54.668979999999998</c:v>
                </c:pt>
                <c:pt idx="81">
                  <c:v>55.220050000000001</c:v>
                </c:pt>
                <c:pt idx="82">
                  <c:v>55.102679999999999</c:v>
                </c:pt>
                <c:pt idx="83">
                  <c:v>55.271329999999999</c:v>
                </c:pt>
                <c:pt idx="84">
                  <c:v>55.523159999999997</c:v>
                </c:pt>
                <c:pt idx="85">
                  <c:v>55.405589999999997</c:v>
                </c:pt>
                <c:pt idx="86">
                  <c:v>55.55556</c:v>
                </c:pt>
                <c:pt idx="87">
                  <c:v>55.175910000000002</c:v>
                </c:pt>
                <c:pt idx="88">
                  <c:v>55.008270000000003</c:v>
                </c:pt>
                <c:pt idx="89">
                  <c:v>55.030709999999999</c:v>
                </c:pt>
                <c:pt idx="90">
                  <c:v>54.872109999999999</c:v>
                </c:pt>
                <c:pt idx="91">
                  <c:v>54.720289999999999</c:v>
                </c:pt>
                <c:pt idx="92">
                  <c:v>55.161729999999999</c:v>
                </c:pt>
                <c:pt idx="93">
                  <c:v>55.071959999999997</c:v>
                </c:pt>
                <c:pt idx="94">
                  <c:v>55.092689999999997</c:v>
                </c:pt>
                <c:pt idx="95">
                  <c:v>54.993040000000001</c:v>
                </c:pt>
                <c:pt idx="96">
                  <c:v>54.473880000000001</c:v>
                </c:pt>
                <c:pt idx="97">
                  <c:v>54.142809999999997</c:v>
                </c:pt>
                <c:pt idx="98">
                  <c:v>54.050890000000003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3460608"/>
        <c:axId val="181484288"/>
      </c:lineChart>
      <c:dateAx>
        <c:axId val="163460608"/>
        <c:scaling>
          <c:orientation val="minMax"/>
        </c:scaling>
        <c:delete val="0"/>
        <c:axPos val="b"/>
        <c:numFmt formatCode="[$-409]mmm\-yy;@" sourceLinked="0"/>
        <c:majorTickMark val="out"/>
        <c:minorTickMark val="none"/>
        <c:tickLblPos val="nextTo"/>
        <c:txPr>
          <a:bodyPr/>
          <a:lstStyle/>
          <a:p>
            <a:pPr>
              <a:defRPr sz="1300" baseline="0"/>
            </a:pPr>
            <a:endParaRPr lang="en-US"/>
          </a:p>
        </c:txPr>
        <c:crossAx val="181484288"/>
        <c:crosses val="autoZero"/>
        <c:auto val="1"/>
        <c:lblOffset val="100"/>
        <c:baseTimeUnit val="months"/>
      </c:dateAx>
      <c:valAx>
        <c:axId val="181484288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3460608"/>
        <c:crosses val="autoZero"/>
        <c:crossBetween val="between"/>
        <c:majorUnit val="2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63494"/>
          </c:spPr>
          <c:marker>
            <c:symbol val="none"/>
          </c:marker>
          <c:cat>
            <c:numRef>
              <c:f>Sheet1!$A$2:$A$97</c:f>
              <c:numCache>
                <c:formatCode>[$-409]mmm\-yy;@</c:formatCode>
                <c:ptCount val="96"/>
                <c:pt idx="0">
                  <c:v>39630</c:v>
                </c:pt>
                <c:pt idx="1">
                  <c:v>39661</c:v>
                </c:pt>
                <c:pt idx="2">
                  <c:v>39692</c:v>
                </c:pt>
                <c:pt idx="3">
                  <c:v>39722</c:v>
                </c:pt>
                <c:pt idx="4">
                  <c:v>39753</c:v>
                </c:pt>
                <c:pt idx="5">
                  <c:v>39783</c:v>
                </c:pt>
                <c:pt idx="6">
                  <c:v>39814</c:v>
                </c:pt>
                <c:pt idx="7">
                  <c:v>39845</c:v>
                </c:pt>
                <c:pt idx="8">
                  <c:v>39873</c:v>
                </c:pt>
                <c:pt idx="9">
                  <c:v>39904</c:v>
                </c:pt>
                <c:pt idx="10">
                  <c:v>39934</c:v>
                </c:pt>
                <c:pt idx="11">
                  <c:v>39965</c:v>
                </c:pt>
                <c:pt idx="12">
                  <c:v>39995</c:v>
                </c:pt>
                <c:pt idx="13">
                  <c:v>40026</c:v>
                </c:pt>
                <c:pt idx="14">
                  <c:v>40057</c:v>
                </c:pt>
                <c:pt idx="15">
                  <c:v>40087</c:v>
                </c:pt>
                <c:pt idx="16">
                  <c:v>40118</c:v>
                </c:pt>
                <c:pt idx="17">
                  <c:v>40148</c:v>
                </c:pt>
                <c:pt idx="18">
                  <c:v>40179</c:v>
                </c:pt>
                <c:pt idx="19">
                  <c:v>40210</c:v>
                </c:pt>
                <c:pt idx="20">
                  <c:v>40238</c:v>
                </c:pt>
                <c:pt idx="21">
                  <c:v>40269</c:v>
                </c:pt>
                <c:pt idx="22">
                  <c:v>40299</c:v>
                </c:pt>
                <c:pt idx="23">
                  <c:v>40330</c:v>
                </c:pt>
                <c:pt idx="24">
                  <c:v>40360</c:v>
                </c:pt>
                <c:pt idx="25">
                  <c:v>40391</c:v>
                </c:pt>
                <c:pt idx="26">
                  <c:v>40422</c:v>
                </c:pt>
                <c:pt idx="27">
                  <c:v>40452</c:v>
                </c:pt>
                <c:pt idx="28">
                  <c:v>40483</c:v>
                </c:pt>
                <c:pt idx="29">
                  <c:v>40513</c:v>
                </c:pt>
                <c:pt idx="30">
                  <c:v>40544</c:v>
                </c:pt>
                <c:pt idx="31">
                  <c:v>40575</c:v>
                </c:pt>
                <c:pt idx="32">
                  <c:v>40603</c:v>
                </c:pt>
                <c:pt idx="33">
                  <c:v>40634</c:v>
                </c:pt>
                <c:pt idx="34">
                  <c:v>40664</c:v>
                </c:pt>
                <c:pt idx="35">
                  <c:v>40695</c:v>
                </c:pt>
                <c:pt idx="36">
                  <c:v>40725</c:v>
                </c:pt>
                <c:pt idx="37">
                  <c:v>40756</c:v>
                </c:pt>
                <c:pt idx="38">
                  <c:v>40787</c:v>
                </c:pt>
                <c:pt idx="39">
                  <c:v>40817</c:v>
                </c:pt>
                <c:pt idx="40">
                  <c:v>40848</c:v>
                </c:pt>
                <c:pt idx="41">
                  <c:v>40878</c:v>
                </c:pt>
                <c:pt idx="42" formatCode="m/d/yyyy\ h:mm">
                  <c:v>40909</c:v>
                </c:pt>
                <c:pt idx="43" formatCode="m/d/yyyy\ h:mm">
                  <c:v>40940</c:v>
                </c:pt>
                <c:pt idx="44" formatCode="m/d/yyyy\ h:mm">
                  <c:v>40969</c:v>
                </c:pt>
                <c:pt idx="45" formatCode="m/d/yyyy\ h:mm">
                  <c:v>41000</c:v>
                </c:pt>
                <c:pt idx="46" formatCode="m/d/yyyy\ h:mm">
                  <c:v>41030</c:v>
                </c:pt>
                <c:pt idx="47" formatCode="m/d/yyyy\ h:mm">
                  <c:v>41061</c:v>
                </c:pt>
                <c:pt idx="48" formatCode="m/d/yyyy\ h:mm">
                  <c:v>41091</c:v>
                </c:pt>
                <c:pt idx="49" formatCode="m/d/yyyy\ h:mm">
                  <c:v>41122</c:v>
                </c:pt>
                <c:pt idx="50" formatCode="m/d/yyyy\ h:mm">
                  <c:v>41153</c:v>
                </c:pt>
                <c:pt idx="51" formatCode="m/d/yyyy\ h:mm">
                  <c:v>41183</c:v>
                </c:pt>
                <c:pt idx="52" formatCode="m/d/yyyy\ h:mm">
                  <c:v>41214</c:v>
                </c:pt>
                <c:pt idx="53" formatCode="m/d/yyyy\ h:mm">
                  <c:v>41244</c:v>
                </c:pt>
                <c:pt idx="54" formatCode="m/d/yyyy\ h:mm">
                  <c:v>41275</c:v>
                </c:pt>
                <c:pt idx="55" formatCode="m/d/yyyy\ h:mm">
                  <c:v>41306</c:v>
                </c:pt>
                <c:pt idx="56" formatCode="m/d/yyyy\ h:mm">
                  <c:v>41334</c:v>
                </c:pt>
                <c:pt idx="57" formatCode="m/d/yyyy\ h:mm">
                  <c:v>41365</c:v>
                </c:pt>
                <c:pt idx="58" formatCode="m/d/yyyy\ h:mm">
                  <c:v>41395</c:v>
                </c:pt>
                <c:pt idx="59" formatCode="m/d/yyyy\ h:mm">
                  <c:v>41426</c:v>
                </c:pt>
                <c:pt idx="60" formatCode="m/d/yyyy\ h:mm">
                  <c:v>41456</c:v>
                </c:pt>
                <c:pt idx="61" formatCode="m/d/yyyy\ h:mm">
                  <c:v>41487</c:v>
                </c:pt>
                <c:pt idx="62" formatCode="m/d/yyyy\ h:mm">
                  <c:v>41518</c:v>
                </c:pt>
                <c:pt idx="63" formatCode="m/d/yyyy\ h:mm">
                  <c:v>41548</c:v>
                </c:pt>
                <c:pt idx="64" formatCode="m/d/yyyy\ h:mm">
                  <c:v>41579</c:v>
                </c:pt>
                <c:pt idx="65" formatCode="m/d/yyyy\ h:mm">
                  <c:v>41609</c:v>
                </c:pt>
                <c:pt idx="66" formatCode="m/d/yyyy\ h:mm">
                  <c:v>41640</c:v>
                </c:pt>
                <c:pt idx="67" formatCode="m/d/yyyy\ h:mm">
                  <c:v>41671</c:v>
                </c:pt>
                <c:pt idx="68" formatCode="m/d/yyyy\ h:mm">
                  <c:v>41699</c:v>
                </c:pt>
                <c:pt idx="69" formatCode="m/d/yyyy\ h:mm">
                  <c:v>41730</c:v>
                </c:pt>
                <c:pt idx="70" formatCode="m/d/yyyy\ h:mm">
                  <c:v>41760</c:v>
                </c:pt>
                <c:pt idx="71" formatCode="m/d/yyyy\ h:mm">
                  <c:v>41791</c:v>
                </c:pt>
                <c:pt idx="72" formatCode="m/d/yyyy\ h:mm">
                  <c:v>41821</c:v>
                </c:pt>
                <c:pt idx="73" formatCode="m/d/yyyy\ h:mm">
                  <c:v>41852</c:v>
                </c:pt>
                <c:pt idx="74" formatCode="m/d/yyyy\ h:mm">
                  <c:v>41883</c:v>
                </c:pt>
                <c:pt idx="75" formatCode="m/d/yyyy\ h:mm">
                  <c:v>41913</c:v>
                </c:pt>
                <c:pt idx="76" formatCode="m/d/yyyy\ h:mm">
                  <c:v>41944</c:v>
                </c:pt>
                <c:pt idx="77" formatCode="m/d/yyyy\ h:mm">
                  <c:v>41974</c:v>
                </c:pt>
                <c:pt idx="78" formatCode="m/d/yyyy\ h:mm">
                  <c:v>42005</c:v>
                </c:pt>
                <c:pt idx="79" formatCode="m/d/yyyy\ h:mm">
                  <c:v>42036</c:v>
                </c:pt>
                <c:pt idx="80" formatCode="m/d/yyyy\ h:mm">
                  <c:v>42064</c:v>
                </c:pt>
                <c:pt idx="81" formatCode="m/d/yyyy\ h:mm">
                  <c:v>42095</c:v>
                </c:pt>
                <c:pt idx="82" formatCode="m/d/yyyy\ h:mm">
                  <c:v>42125</c:v>
                </c:pt>
                <c:pt idx="83" formatCode="m/d/yyyy\ h:mm">
                  <c:v>42156</c:v>
                </c:pt>
                <c:pt idx="84" formatCode="m/d/yyyy\ h:mm">
                  <c:v>42186</c:v>
                </c:pt>
                <c:pt idx="85" formatCode="m/d/yyyy\ h:mm">
                  <c:v>42217</c:v>
                </c:pt>
                <c:pt idx="86" formatCode="m/d/yyyy\ h:mm">
                  <c:v>42248</c:v>
                </c:pt>
                <c:pt idx="87">
                  <c:v>42278</c:v>
                </c:pt>
                <c:pt idx="88">
                  <c:v>42309</c:v>
                </c:pt>
                <c:pt idx="89">
                  <c:v>42339</c:v>
                </c:pt>
                <c:pt idx="90">
                  <c:v>42370</c:v>
                </c:pt>
                <c:pt idx="91">
                  <c:v>42401</c:v>
                </c:pt>
                <c:pt idx="92">
                  <c:v>42430</c:v>
                </c:pt>
                <c:pt idx="93">
                  <c:v>42461</c:v>
                </c:pt>
                <c:pt idx="94">
                  <c:v>42491</c:v>
                </c:pt>
                <c:pt idx="95">
                  <c:v>42522</c:v>
                </c:pt>
              </c:numCache>
            </c:numRef>
          </c:cat>
          <c:val>
            <c:numRef>
              <c:f>Sheet1!$B$2:$B$97</c:f>
              <c:numCache>
                <c:formatCode>General</c:formatCode>
                <c:ptCount val="96"/>
                <c:pt idx="0">
                  <c:v>74.632352941176478</c:v>
                </c:pt>
                <c:pt idx="1">
                  <c:v>74.107142857142861</c:v>
                </c:pt>
                <c:pt idx="2">
                  <c:v>73.668639053254438</c:v>
                </c:pt>
                <c:pt idx="3">
                  <c:v>71.447902571041936</c:v>
                </c:pt>
                <c:pt idx="4">
                  <c:v>73.304473304473305</c:v>
                </c:pt>
                <c:pt idx="5">
                  <c:v>74.605451936872313</c:v>
                </c:pt>
                <c:pt idx="6" formatCode="0.0">
                  <c:v>76.121212121212125</c:v>
                </c:pt>
                <c:pt idx="7" formatCode="0.0">
                  <c:v>76.333789329685359</c:v>
                </c:pt>
                <c:pt idx="8" formatCode="0.0">
                  <c:v>74.30167597765363</c:v>
                </c:pt>
                <c:pt idx="9" formatCode="0.0">
                  <c:v>75.853018372703403</c:v>
                </c:pt>
                <c:pt idx="10" formatCode="0.0">
                  <c:v>72.795216741405085</c:v>
                </c:pt>
                <c:pt idx="11" formatCode="0.0">
                  <c:v>73.211567732115682</c:v>
                </c:pt>
                <c:pt idx="12" formatCode="0.0">
                  <c:v>74.92307692307692</c:v>
                </c:pt>
                <c:pt idx="13" formatCode="0.0">
                  <c:v>71.778140293637847</c:v>
                </c:pt>
                <c:pt idx="14" formatCode="0.0">
                  <c:v>74.553571428571431</c:v>
                </c:pt>
                <c:pt idx="15" formatCode="0.0">
                  <c:v>76.946107784431135</c:v>
                </c:pt>
                <c:pt idx="16" formatCode="0.0">
                  <c:v>76.974789915966397</c:v>
                </c:pt>
                <c:pt idx="17" formatCode="0.0">
                  <c:v>76.077265973254086</c:v>
                </c:pt>
                <c:pt idx="18" formatCode="0.0">
                  <c:v>76.671619613670146</c:v>
                </c:pt>
                <c:pt idx="19" formatCode="0.0">
                  <c:v>79.332273449920507</c:v>
                </c:pt>
                <c:pt idx="20" formatCode="0.0">
                  <c:v>79.553264604810991</c:v>
                </c:pt>
                <c:pt idx="21" formatCode="0.0">
                  <c:v>75.929549902152644</c:v>
                </c:pt>
                <c:pt idx="22" formatCode="0.0">
                  <c:v>78.703703703703709</c:v>
                </c:pt>
                <c:pt idx="23" formatCode="0.0">
                  <c:v>75.49549549549549</c:v>
                </c:pt>
                <c:pt idx="24" formatCode="0.0">
                  <c:v>75.155279503105589</c:v>
                </c:pt>
                <c:pt idx="25" formatCode="0.0">
                  <c:v>77.39307535641548</c:v>
                </c:pt>
                <c:pt idx="26" formatCode="0.0">
                  <c:v>75.041876046901166</c:v>
                </c:pt>
                <c:pt idx="27" formatCode="0.0">
                  <c:v>76.373626373626365</c:v>
                </c:pt>
                <c:pt idx="28" formatCode="0.0">
                  <c:v>78.533094812164578</c:v>
                </c:pt>
                <c:pt idx="29" formatCode="0.0">
                  <c:v>78.900709219858157</c:v>
                </c:pt>
                <c:pt idx="30" formatCode="0.0">
                  <c:v>80.891719745222929</c:v>
                </c:pt>
                <c:pt idx="31" formatCode="0.0">
                  <c:v>76.265270506108209</c:v>
                </c:pt>
                <c:pt idx="32" formatCode="0.0">
                  <c:v>80.353200883002202</c:v>
                </c:pt>
                <c:pt idx="33" formatCode="0.0">
                  <c:v>78.133333333333326</c:v>
                </c:pt>
                <c:pt idx="34" formatCode="0.0">
                  <c:v>81.185567010309285</c:v>
                </c:pt>
                <c:pt idx="35" formatCode="0.0">
                  <c:v>78.287461773700301</c:v>
                </c:pt>
                <c:pt idx="36" formatCode="0.0">
                  <c:v>80.801687763713076</c:v>
                </c:pt>
                <c:pt idx="37" formatCode="0.0">
                  <c:v>81.351981351981351</c:v>
                </c:pt>
                <c:pt idx="38" formatCode="0.0">
                  <c:v>80.105633802816897</c:v>
                </c:pt>
                <c:pt idx="39" formatCode="0.0">
                  <c:v>78.815080789946137</c:v>
                </c:pt>
                <c:pt idx="40" formatCode="0.0">
                  <c:v>77.663230240549836</c:v>
                </c:pt>
                <c:pt idx="41" formatCode="0.0">
                  <c:v>79.393939393939391</c:v>
                </c:pt>
                <c:pt idx="42">
                  <c:v>77.054789999999997</c:v>
                </c:pt>
                <c:pt idx="43">
                  <c:v>81.409289999999999</c:v>
                </c:pt>
                <c:pt idx="44">
                  <c:v>77.237049999999996</c:v>
                </c:pt>
                <c:pt idx="45">
                  <c:v>80.036299999999997</c:v>
                </c:pt>
                <c:pt idx="46">
                  <c:v>75.481610000000003</c:v>
                </c:pt>
                <c:pt idx="47">
                  <c:v>76.171080000000003</c:v>
                </c:pt>
                <c:pt idx="48">
                  <c:v>76.526719999999997</c:v>
                </c:pt>
                <c:pt idx="49">
                  <c:v>76.424359999999993</c:v>
                </c:pt>
                <c:pt idx="50">
                  <c:v>77.834180000000003</c:v>
                </c:pt>
                <c:pt idx="51">
                  <c:v>78.398510000000002</c:v>
                </c:pt>
                <c:pt idx="52">
                  <c:v>77.419349999999994</c:v>
                </c:pt>
                <c:pt idx="53">
                  <c:v>79.069770000000005</c:v>
                </c:pt>
                <c:pt idx="54">
                  <c:v>78.682839999999999</c:v>
                </c:pt>
                <c:pt idx="55">
                  <c:v>78.939160000000001</c:v>
                </c:pt>
                <c:pt idx="56">
                  <c:v>81.287729999999996</c:v>
                </c:pt>
                <c:pt idx="57">
                  <c:v>76.44068</c:v>
                </c:pt>
                <c:pt idx="58">
                  <c:v>76.524959999999993</c:v>
                </c:pt>
                <c:pt idx="59">
                  <c:v>78.044280000000001</c:v>
                </c:pt>
                <c:pt idx="60">
                  <c:v>79.477620000000002</c:v>
                </c:pt>
                <c:pt idx="61">
                  <c:v>77.63158</c:v>
                </c:pt>
                <c:pt idx="62">
                  <c:v>78.986859999999993</c:v>
                </c:pt>
                <c:pt idx="63">
                  <c:v>77.680139999999994</c:v>
                </c:pt>
                <c:pt idx="64">
                  <c:v>80.815709999999996</c:v>
                </c:pt>
                <c:pt idx="65">
                  <c:v>79.771000000000001</c:v>
                </c:pt>
                <c:pt idx="66">
                  <c:v>79.690520000000006</c:v>
                </c:pt>
                <c:pt idx="67">
                  <c:v>76.438850000000002</c:v>
                </c:pt>
                <c:pt idx="68">
                  <c:v>79.345600000000005</c:v>
                </c:pt>
                <c:pt idx="69">
                  <c:v>80.322580000000002</c:v>
                </c:pt>
                <c:pt idx="70">
                  <c:v>76.765799999999999</c:v>
                </c:pt>
                <c:pt idx="71">
                  <c:v>78.661850000000001</c:v>
                </c:pt>
                <c:pt idx="72">
                  <c:v>76.727270000000004</c:v>
                </c:pt>
                <c:pt idx="73">
                  <c:v>77.800409999999999</c:v>
                </c:pt>
                <c:pt idx="74">
                  <c:v>79.62003</c:v>
                </c:pt>
                <c:pt idx="75">
                  <c:v>76.948589999999996</c:v>
                </c:pt>
                <c:pt idx="76">
                  <c:v>81.196579999999997</c:v>
                </c:pt>
                <c:pt idx="77">
                  <c:v>80.496449999999996</c:v>
                </c:pt>
                <c:pt idx="78">
                  <c:v>81.672600000000003</c:v>
                </c:pt>
                <c:pt idx="79">
                  <c:v>79.603960000000001</c:v>
                </c:pt>
                <c:pt idx="80">
                  <c:v>79.676259999999999</c:v>
                </c:pt>
                <c:pt idx="81">
                  <c:v>81.445310000000006</c:v>
                </c:pt>
                <c:pt idx="82">
                  <c:v>76.247510000000005</c:v>
                </c:pt>
                <c:pt idx="83">
                  <c:v>79.859889999999993</c:v>
                </c:pt>
                <c:pt idx="84">
                  <c:v>84.325389999999999</c:v>
                </c:pt>
                <c:pt idx="85">
                  <c:v>78.019810000000007</c:v>
                </c:pt>
                <c:pt idx="86">
                  <c:v>81.640630000000002</c:v>
                </c:pt>
                <c:pt idx="87">
                  <c:v>85.945945945945951</c:v>
                </c:pt>
                <c:pt idx="88">
                  <c:v>77.467411545623833</c:v>
                </c:pt>
                <c:pt idx="89">
                  <c:v>81.920903954802256</c:v>
                </c:pt>
                <c:pt idx="90">
                  <c:v>81.072026800670017</c:v>
                </c:pt>
                <c:pt idx="91">
                  <c:v>78.836833602584804</c:v>
                </c:pt>
                <c:pt idx="92">
                  <c:v>79.874213836477992</c:v>
                </c:pt>
                <c:pt idx="93">
                  <c:v>78.383128295254835</c:v>
                </c:pt>
                <c:pt idx="94">
                  <c:v>79.697986577181211</c:v>
                </c:pt>
                <c:pt idx="95">
                  <c:v>77.409162717219587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3589632"/>
        <c:axId val="181512448"/>
      </c:lineChart>
      <c:dateAx>
        <c:axId val="163589632"/>
        <c:scaling>
          <c:orientation val="minMax"/>
        </c:scaling>
        <c:delete val="0"/>
        <c:axPos val="b"/>
        <c:numFmt formatCode="[$-409]mmm\-yy;@" sourceLinked="0"/>
        <c:majorTickMark val="out"/>
        <c:minorTickMark val="none"/>
        <c:tickLblPos val="nextTo"/>
        <c:txPr>
          <a:bodyPr/>
          <a:lstStyle/>
          <a:p>
            <a:pPr>
              <a:defRPr sz="1300" baseline="0"/>
            </a:pPr>
            <a:endParaRPr lang="en-US"/>
          </a:p>
        </c:txPr>
        <c:crossAx val="181512448"/>
        <c:crosses val="autoZero"/>
        <c:auto val="1"/>
        <c:lblOffset val="100"/>
        <c:baseTimeUnit val="months"/>
      </c:dateAx>
      <c:valAx>
        <c:axId val="181512448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3589632"/>
        <c:crosses val="autoZero"/>
        <c:crossBetween val="between"/>
        <c:majorUnit val="2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938" y="0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938" y="8829675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DC99906-541A-44E1-BFA1-1377857D03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199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7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73739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3740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87107-B85F-472B-B90A-5C24583D7A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4B394-AED4-4451-BA2A-2693BC637B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2FDB91-ADA3-461B-B40E-EC18E03BD8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9CFDE-6B06-400B-8950-0C40511A54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7BA88-D7C0-4500-9AB4-05EDE9859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ADE5EC-D5BE-4EB8-9C2A-26FC74736C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6CDC2D-0DC4-4392-8E08-5BD28587AF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471E7-1AB0-4F8F-9CBA-0629B95DBE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0C4811-4FE1-4E77-861A-00E2D1853D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2348D-BFA1-4266-ABCB-FDE764C29F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4B217-71AC-4CBC-A33D-19A63A54CE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72707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grpSp>
          <p:nvGrpSpPr>
            <p:cNvPr id="7178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72709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72710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717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2713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1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1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fld id="{265189F0-5C8B-4EFC-A9B7-B687F2D1A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2716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dmhsas.org/eda/etps/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mareynolds@odmhsas.org" TargetMode="External"/><Relationship Id="rId2" Type="http://schemas.openxmlformats.org/officeDocument/2006/relationships/hyperlink" Target="mailto:Chodges@odmhsas.or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wlarsen@odmhsas.org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dmhsas.org/eda/etps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928688" y="320675"/>
            <a:ext cx="7758112" cy="993775"/>
          </a:xfrm>
        </p:spPr>
        <p:txBody>
          <a:bodyPr/>
          <a:lstStyle/>
          <a:p>
            <a:pPr algn="ctr"/>
            <a:r>
              <a:rPr lang="en-US" b="1" dirty="0" smtClean="0"/>
              <a:t>Oklahoma</a:t>
            </a:r>
            <a:br>
              <a:rPr lang="en-US" b="1" dirty="0" smtClean="0"/>
            </a:br>
            <a:r>
              <a:rPr lang="en-US" b="1" dirty="0" smtClean="0"/>
              <a:t>Enhanced Tier Payment System</a:t>
            </a:r>
            <a:r>
              <a:rPr lang="en-US" dirty="0" smtClean="0"/>
              <a:t> 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8077200" cy="4572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b="1" i="1" u="sng" dirty="0" smtClean="0"/>
          </a:p>
          <a:p>
            <a:pPr>
              <a:buFont typeface="Wingdings" pitchFamily="2" charset="2"/>
              <a:buNone/>
            </a:pPr>
            <a:r>
              <a:rPr lang="en-US" dirty="0" smtClean="0"/>
              <a:t>	The Enhanced Tier Payment System (ETPS) is an </a:t>
            </a:r>
            <a:r>
              <a:rPr lang="en-US" i="1" dirty="0" smtClean="0"/>
              <a:t>innovative </a:t>
            </a:r>
            <a:r>
              <a:rPr lang="en-US" dirty="0" smtClean="0"/>
              <a:t>payment structure developed to enhance the recovery </a:t>
            </a:r>
            <a:r>
              <a:rPr lang="en-US" i="1" dirty="0" smtClean="0"/>
              <a:t>outcomes </a:t>
            </a:r>
            <a:r>
              <a:rPr lang="en-US" dirty="0" smtClean="0"/>
              <a:t>of customers in the mental health and substance abuse system. </a:t>
            </a:r>
            <a:endParaRPr lang="en-US" dirty="0" smtClean="0"/>
          </a:p>
          <a:p>
            <a:pPr>
              <a:buFont typeface="Wingdings" pitchFamily="2" charset="2"/>
              <a:buNone/>
            </a:pPr>
            <a:endParaRPr lang="en-US" dirty="0"/>
          </a:p>
          <a:p>
            <a:pPr>
              <a:buFont typeface="Wingdings" pitchFamily="2" charset="2"/>
              <a:buNone/>
            </a:pPr>
            <a:endParaRPr lang="en-US" dirty="0" smtClean="0"/>
          </a:p>
          <a:p>
            <a:pPr>
              <a:buFont typeface="Wingdings" pitchFamily="2" charset="2"/>
              <a:buNone/>
            </a:pPr>
            <a:endParaRPr lang="en-US" dirty="0"/>
          </a:p>
          <a:p>
            <a:pPr>
              <a:buNone/>
            </a:pPr>
            <a:r>
              <a:rPr lang="en-US" sz="1600" dirty="0">
                <a:hlinkClick r:id="rId2"/>
              </a:rPr>
              <a:t>http://www.odmhsas.org/eda/etps</a:t>
            </a:r>
            <a:r>
              <a:rPr lang="en-US" sz="1600" dirty="0" smtClean="0">
                <a:hlinkClick r:id="rId2"/>
              </a:rPr>
              <a:t>/</a:t>
            </a:r>
            <a:endParaRPr lang="en-US" sz="1600" dirty="0" smtClean="0"/>
          </a:p>
          <a:p>
            <a:pPr>
              <a:buNone/>
            </a:pPr>
            <a:endParaRPr lang="en-US" dirty="0" smtClean="0"/>
          </a:p>
          <a:p>
            <a:pPr eaLnBrk="1" hangingPunct="1"/>
            <a:endParaRPr lang="en-US" sz="1800" dirty="0" smtClean="0"/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Setting Benchmarks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Once all parties were in agreement to how measure were defined, the past six month (July 2008-December 2008) period was measure to set statewide averages.</a:t>
            </a:r>
          </a:p>
          <a:p>
            <a:r>
              <a:rPr lang="en-US" dirty="0" smtClean="0"/>
              <a:t>From those measurements, upper and lower limits were based on one standard deviation from the average.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70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l="20500" t="24667" r="20500" b="18000"/>
          <a:stretch>
            <a:fillRect/>
          </a:stretch>
        </p:blipFill>
        <p:spPr bwMode="auto">
          <a:xfrm>
            <a:off x="876300" y="1350290"/>
            <a:ext cx="7086600" cy="5164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Benchmark (Inpatient Follow Up)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43200" y="1752600"/>
            <a:ext cx="544512" cy="3079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/>
              <a:t>50%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92712" y="1752600"/>
            <a:ext cx="914400" cy="307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/>
              <a:t>100%</a:t>
            </a:r>
          </a:p>
        </p:txBody>
      </p:sp>
    </p:spTree>
    <p:extLst>
      <p:ext uri="{BB962C8B-B14F-4D97-AF65-F5344CB8AC3E}">
        <p14:creationId xmlns:p14="http://schemas.microsoft.com/office/powerpoint/2010/main" val="246227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much is each CMHC able to earn each quarter?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Based on the number of unduplicated clients served in the past four months</a:t>
            </a:r>
          </a:p>
          <a:p>
            <a:endParaRPr lang="en-US" dirty="0" smtClean="0"/>
          </a:p>
          <a:p>
            <a:r>
              <a:rPr lang="en-US" dirty="0" smtClean="0"/>
              <a:t>Agency X serves 1,000 person</a:t>
            </a:r>
          </a:p>
          <a:p>
            <a:r>
              <a:rPr lang="en-US" dirty="0" smtClean="0"/>
              <a:t>Statewide, 15,000 persons are served</a:t>
            </a:r>
          </a:p>
          <a:p>
            <a:endParaRPr lang="en-US" dirty="0" smtClean="0"/>
          </a:p>
          <a:p>
            <a:r>
              <a:rPr lang="en-US" dirty="0" smtClean="0"/>
              <a:t>1,000 / 15,000 = 6.6% of all money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03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earnings by quarter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Agency X served 6.6% of the clients</a:t>
            </a:r>
          </a:p>
          <a:p>
            <a:endParaRPr lang="en-US" dirty="0" smtClean="0"/>
          </a:p>
          <a:p>
            <a:r>
              <a:rPr lang="en-US" dirty="0" smtClean="0"/>
              <a:t>Amount available for all measures is $11,000,000</a:t>
            </a:r>
          </a:p>
          <a:p>
            <a:endParaRPr lang="en-US" dirty="0" smtClean="0"/>
          </a:p>
          <a:p>
            <a:r>
              <a:rPr lang="en-US" dirty="0" smtClean="0"/>
              <a:t>Amount available for each measure is   </a:t>
            </a:r>
            <a:r>
              <a:rPr lang="en-US" dirty="0"/>
              <a:t>$916,667 </a:t>
            </a:r>
          </a:p>
          <a:p>
            <a:endParaRPr lang="en-US" dirty="0" smtClean="0"/>
          </a:p>
          <a:p>
            <a:r>
              <a:rPr lang="en-US" dirty="0" smtClean="0"/>
              <a:t>Agency Score in 100% Range, they earn:</a:t>
            </a:r>
          </a:p>
          <a:p>
            <a:pPr lvl="1">
              <a:buNone/>
            </a:pPr>
            <a:r>
              <a:rPr lang="en-US" dirty="0" smtClean="0"/>
              <a:t> 6.6% * $</a:t>
            </a:r>
            <a:r>
              <a:rPr lang="en-US" dirty="0"/>
              <a:t>916,667 = $</a:t>
            </a:r>
            <a:r>
              <a:rPr lang="en-US" dirty="0" smtClean="0"/>
              <a:t>60,500 per measure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50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much money is there?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varies from quarter to quarter.</a:t>
            </a:r>
          </a:p>
          <a:p>
            <a:endParaRPr lang="en-US" dirty="0" smtClean="0"/>
          </a:p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Quarter FY16</a:t>
            </a:r>
            <a:r>
              <a:rPr lang="en-US" dirty="0"/>
              <a:t>:  </a:t>
            </a:r>
            <a:r>
              <a:rPr lang="en-US" dirty="0" smtClean="0"/>
              <a:t>$10,728,875</a:t>
            </a:r>
            <a:endParaRPr lang="en-US" dirty="0"/>
          </a:p>
          <a:p>
            <a:r>
              <a:rPr lang="en-US" dirty="0" smtClean="0"/>
              <a:t> 2</a:t>
            </a:r>
            <a:r>
              <a:rPr lang="en-US" baseline="30000" dirty="0" smtClean="0"/>
              <a:t>nd</a:t>
            </a:r>
            <a:r>
              <a:rPr lang="en-US" dirty="0" smtClean="0"/>
              <a:t> Quarter </a:t>
            </a:r>
            <a:r>
              <a:rPr lang="en-US" dirty="0"/>
              <a:t>FY16: $</a:t>
            </a:r>
            <a:r>
              <a:rPr lang="en-US" dirty="0" smtClean="0"/>
              <a:t>11,820,908</a:t>
            </a:r>
            <a:endParaRPr lang="en-US" dirty="0"/>
          </a:p>
          <a:p>
            <a:r>
              <a:rPr lang="en-US" dirty="0" smtClean="0"/>
              <a:t> 3</a:t>
            </a:r>
            <a:r>
              <a:rPr lang="en-US" baseline="30000" dirty="0" smtClean="0"/>
              <a:t>rd</a:t>
            </a:r>
            <a:r>
              <a:rPr lang="en-US" dirty="0" smtClean="0"/>
              <a:t> Quarter FY16</a:t>
            </a:r>
            <a:r>
              <a:rPr lang="en-US" dirty="0"/>
              <a:t>:  $</a:t>
            </a:r>
            <a:r>
              <a:rPr lang="en-US" dirty="0" smtClean="0"/>
              <a:t>11,025,662</a:t>
            </a:r>
          </a:p>
          <a:p>
            <a:r>
              <a:rPr lang="en-US" dirty="0" smtClean="0"/>
              <a:t> 4</a:t>
            </a:r>
            <a:r>
              <a:rPr lang="en-US" baseline="30000" dirty="0" smtClean="0"/>
              <a:t>th</a:t>
            </a:r>
            <a:r>
              <a:rPr lang="en-US" dirty="0" smtClean="0"/>
              <a:t> Quarter FY16</a:t>
            </a:r>
            <a:r>
              <a:rPr lang="en-US" dirty="0"/>
              <a:t>:  $</a:t>
            </a:r>
            <a:r>
              <a:rPr lang="en-US" dirty="0" smtClean="0"/>
              <a:t>11,071,700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FY16 Total = </a:t>
            </a:r>
            <a:r>
              <a:rPr lang="en-US" b="1" dirty="0" smtClean="0"/>
              <a:t> </a:t>
            </a:r>
            <a:r>
              <a:rPr lang="en-US" dirty="0"/>
              <a:t>$44,647,145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00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Report Examples* - Summary of All Measures</a:t>
            </a:r>
            <a:endParaRPr 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15250" r="57642" b="20000"/>
          <a:stretch/>
        </p:blipFill>
        <p:spPr bwMode="auto">
          <a:xfrm>
            <a:off x="304800" y="1219200"/>
            <a:ext cx="8649952" cy="511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" y="6553200"/>
            <a:ext cx="51026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*All report examples do not include the Adult and Child Access to Treatment measures.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6209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Report Examples* - Summary By Agency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76200" y="6553200"/>
            <a:ext cx="51026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*All report examples do not include the Adult and Child Access to Treatment measures.</a:t>
            </a:r>
            <a:endParaRPr lang="en-US" sz="1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" t="16500" r="53466" b="35000"/>
          <a:stretch/>
        </p:blipFill>
        <p:spPr bwMode="auto">
          <a:xfrm>
            <a:off x="285750" y="1447800"/>
            <a:ext cx="8743950" cy="318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6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Report Examples* - Summary By Measure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76200" y="6553200"/>
            <a:ext cx="51026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*All report examples do not include the Adult and Child Access to Treatment measures.</a:t>
            </a:r>
            <a:endParaRPr lang="en-US" sz="1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" t="14750" r="53551" b="22000"/>
          <a:stretch/>
        </p:blipFill>
        <p:spPr bwMode="auto">
          <a:xfrm>
            <a:off x="238125" y="1371600"/>
            <a:ext cx="8829675" cy="4183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020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1143000"/>
          </a:xfrm>
        </p:spPr>
        <p:txBody>
          <a:bodyPr/>
          <a:lstStyle/>
          <a:p>
            <a:r>
              <a:rPr lang="en-US" sz="2400" dirty="0" smtClean="0"/>
              <a:t>Report Examples* - Detail Report - Original Benchmark Determination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76200" y="6553200"/>
            <a:ext cx="51026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*All report examples do not include the Adult and Child Access to Treatment measures.</a:t>
            </a:r>
            <a:endParaRPr lang="en-US" sz="1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" t="14001" r="53466" b="5749"/>
          <a:stretch/>
        </p:blipFill>
        <p:spPr bwMode="auto">
          <a:xfrm>
            <a:off x="257174" y="1304925"/>
            <a:ext cx="8795759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440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1143000"/>
          </a:xfrm>
        </p:spPr>
        <p:txBody>
          <a:bodyPr/>
          <a:lstStyle/>
          <a:p>
            <a:r>
              <a:rPr lang="en-US" sz="2800" dirty="0" smtClean="0"/>
              <a:t>Report Examples* - Detail Report - Current Scores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76200" y="6553200"/>
            <a:ext cx="51026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*All report examples do not include the Adult and Child Access to Treatment measures.</a:t>
            </a:r>
            <a:endParaRPr lang="en-US" sz="1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" t="17001" r="54148" b="4750"/>
          <a:stretch/>
        </p:blipFill>
        <p:spPr bwMode="auto">
          <a:xfrm>
            <a:off x="514350" y="1447801"/>
            <a:ext cx="8124825" cy="486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913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Overview</a:t>
            </a:r>
            <a:endParaRPr lang="en-US" dirty="0" smtClean="0"/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077200" cy="45307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dirty="0" smtClean="0"/>
              <a:t>	</a:t>
            </a:r>
          </a:p>
          <a:p>
            <a:pPr>
              <a:buFont typeface="Wingdings" pitchFamily="2" charset="2"/>
              <a:buNone/>
            </a:pPr>
            <a:r>
              <a:rPr lang="en-US" dirty="0" smtClean="0"/>
              <a:t>	Community Mental Health Centers (CMHCs) have the opportunity to earn money directly related to individual levels of performance</a:t>
            </a:r>
            <a:r>
              <a:rPr lang="en-US" i="1" dirty="0" smtClean="0"/>
              <a:t> </a:t>
            </a:r>
            <a:r>
              <a:rPr lang="en-US" dirty="0" smtClean="0"/>
              <a:t>on twelve measures.   </a:t>
            </a:r>
          </a:p>
          <a:p>
            <a:pPr>
              <a:buFont typeface="Wingdings" pitchFamily="2" charset="2"/>
              <a:buNone/>
            </a:pPr>
            <a:endParaRPr lang="en-US" dirty="0" smtClean="0"/>
          </a:p>
          <a:p>
            <a:pPr>
              <a:buFont typeface="Wingdings" pitchFamily="2" charset="2"/>
              <a:buNone/>
            </a:pPr>
            <a:r>
              <a:rPr lang="en-US" dirty="0" smtClean="0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1143000"/>
          </a:xfrm>
        </p:spPr>
        <p:txBody>
          <a:bodyPr/>
          <a:lstStyle/>
          <a:p>
            <a:r>
              <a:rPr lang="en-US" sz="2800" dirty="0" smtClean="0"/>
              <a:t>Report Examples* - Detail Report – Drill Down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76200" y="6553200"/>
            <a:ext cx="51026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*All report examples do not include the Adult and Child Access to Treatment measures.</a:t>
            </a:r>
            <a:endParaRPr lang="en-US" sz="1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9" t="12750" r="53466" b="26250"/>
          <a:stretch/>
        </p:blipFill>
        <p:spPr bwMode="auto">
          <a:xfrm>
            <a:off x="76201" y="1457325"/>
            <a:ext cx="9067800" cy="4994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723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7538796"/>
              </p:ext>
            </p:extLst>
          </p:nvPr>
        </p:nvGraphicFramePr>
        <p:xfrm>
          <a:off x="858227" y="2209800"/>
          <a:ext cx="7934123" cy="36095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71715"/>
                <a:gridCol w="1262923"/>
                <a:gridCol w="1099485"/>
              </a:tblGrid>
              <a:tr h="296788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839" marR="14839" marT="14839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+mn-lt"/>
                        </a:rPr>
                        <a:t>         Benchmark 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839" marR="14839" marT="14839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678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sng" strike="noStrike" dirty="0">
                          <a:effectLst/>
                          <a:latin typeface="+mn-lt"/>
                        </a:rPr>
                        <a:t>Measure</a:t>
                      </a:r>
                      <a:endParaRPr lang="en-US" sz="1600" b="0" i="0" u="sng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839" marR="14839" marT="1483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sng" strike="noStrike" dirty="0">
                          <a:effectLst/>
                          <a:latin typeface="+mn-lt"/>
                        </a:rPr>
                        <a:t>Current</a:t>
                      </a:r>
                      <a:endParaRPr lang="en-US" sz="1600" b="0" i="0" u="sng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839" marR="14839" marT="1483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sng" strike="noStrike" dirty="0" smtClean="0">
                          <a:effectLst/>
                          <a:latin typeface="+mn-lt"/>
                        </a:rPr>
                        <a:t>7/1/2017</a:t>
                      </a:r>
                      <a:endParaRPr lang="en-US" sz="1600" b="0" i="0" u="sng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839" marR="14839" marT="14839" marB="0" anchor="b"/>
                </a:tc>
              </a:tr>
              <a:tr h="29678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Engagement in Treatment within 45 Days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839" marR="14839" marT="1483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45.3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839" marR="14839" marT="1483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58.9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839" marR="14839" marT="14839" marB="0" anchor="b"/>
                </a:tc>
              </a:tr>
              <a:tr h="29678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Improvement in CAR Score Domain: Interpersonal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839" marR="14839" marT="1483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24.8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839" marR="14839" marT="1483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32.6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839" marR="14839" marT="14839" marB="0" anchor="b"/>
                </a:tc>
              </a:tr>
              <a:tr h="29678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Improvement in CAR Score Domain: Medical/Physical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839" marR="14839" marT="1483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42.7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839" marR="14839" marT="1483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48.0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839" marR="14839" marT="14839" marB="0" anchor="b"/>
                </a:tc>
              </a:tr>
              <a:tr h="34486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Improvement in CAR Score Domain: Self Care/Basic Needs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839" marR="14839" marT="1483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39.4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839" marR="14839" marT="1483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47.0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839" marR="14839" marT="14839" marB="0" anchor="b"/>
                </a:tc>
              </a:tr>
              <a:tr h="29678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Inpatient/Crisis Unit Follow-up within 7 Days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839" marR="14839" marT="1483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53.5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839" marR="14839" marT="1483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66.7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839" marR="14839" marT="14839" marB="0" anchor="b"/>
                </a:tc>
              </a:tr>
              <a:tr h="296788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Inpatient/Crisis Unit </a:t>
                      </a:r>
                      <a:r>
                        <a:rPr lang="en-US" sz="1600" dirty="0" smtClean="0"/>
                        <a:t>Community Tenure of 180 Days</a:t>
                      </a:r>
                    </a:p>
                  </a:txBody>
                  <a:tcPr marL="14839" marR="14839" marT="1483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78.5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839" marR="14839" marT="1483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80.0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839" marR="14839" marT="14839" marB="0" anchor="b"/>
                </a:tc>
              </a:tr>
              <a:tr h="29678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Medication Visit within 14 Days of Admission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839" marR="14839" marT="1483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33.3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839" marR="14839" marT="1483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43.2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839" marR="14839" marT="14839" marB="0" anchor="b"/>
                </a:tc>
              </a:tr>
              <a:tr h="29678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Outpatient Crisis Service Follow-up within 8 Days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839" marR="14839" marT="1483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38.8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839" marR="14839" marT="1483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56.3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839" marR="14839" marT="14839" marB="0" anchor="b"/>
                </a:tc>
              </a:tr>
              <a:tr h="29678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Outpatient Peer Recovery Support Services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839" marR="14839" marT="1483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13.0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839" marR="14839" marT="1483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20.0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839" marR="14839" marT="14839" marB="0" anchor="b"/>
                </a:tc>
              </a:tr>
              <a:tr h="29678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Reduction in Drug Use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839" marR="14839" marT="1483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34.1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839" marR="14839" marT="1483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41.3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839" marR="14839" marT="14839" marB="0" anchor="b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Benchmarks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45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4847271"/>
              </p:ext>
            </p:extLst>
          </p:nvPr>
        </p:nvGraphicFramePr>
        <p:xfrm>
          <a:off x="381000" y="2209800"/>
          <a:ext cx="8610599" cy="36095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38800"/>
                <a:gridCol w="872523"/>
                <a:gridCol w="1240454"/>
                <a:gridCol w="858822"/>
              </a:tblGrid>
              <a:tr h="296788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839" marR="14839" marT="14839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+mn-lt"/>
                        </a:rPr>
                        <a:t>         Average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839" marR="14839" marT="14839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839" marR="14839" marT="14839" marB="0" anchor="b"/>
                </a:tc>
              </a:tr>
              <a:tr h="29678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sng" strike="noStrike" dirty="0">
                          <a:effectLst/>
                          <a:latin typeface="+mn-lt"/>
                        </a:rPr>
                        <a:t>Measure</a:t>
                      </a:r>
                      <a:endParaRPr lang="en-US" sz="1600" b="0" i="0" u="sng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839" marR="14839" marT="1483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sng" strike="noStrike" dirty="0" smtClean="0">
                          <a:effectLst/>
                          <a:latin typeface="+mn-lt"/>
                        </a:rPr>
                        <a:t>June 2009</a:t>
                      </a:r>
                      <a:endParaRPr lang="en-US" sz="1400" b="0" i="0" u="sng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839" marR="14839" marT="1483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sng" strike="noStrike" dirty="0" smtClean="0">
                          <a:effectLst/>
                          <a:latin typeface="+mn-lt"/>
                        </a:rPr>
                        <a:t>June 2016</a:t>
                      </a:r>
                      <a:endParaRPr lang="en-US" sz="1400" b="0" i="0" u="sng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839" marR="14839" marT="1483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sng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Change</a:t>
                      </a:r>
                      <a:endParaRPr lang="en-US" sz="1400" b="0" i="0" u="sng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839" marR="14839" marT="14839" marB="0" anchor="b"/>
                </a:tc>
              </a:tr>
              <a:tr h="29678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Outpatient Crisis Service Follow-up within 8 Days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29.8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83.8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54.0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9678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Engagement in Treatment within 45 Days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45.2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75.3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30.1</a:t>
                      </a:r>
                    </a:p>
                  </a:txBody>
                  <a:tcPr marL="9525" marR="9525" marT="9525" marB="0" anchor="b"/>
                </a:tc>
              </a:tr>
              <a:tr h="29678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Outpatient Peer Recovery Support Services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30.2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29.1</a:t>
                      </a:r>
                    </a:p>
                  </a:txBody>
                  <a:tcPr marL="9525" marR="9525" marT="9525" marB="0" anchor="b"/>
                </a:tc>
              </a:tr>
              <a:tr h="34486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Inpatient/Crisis Unit Follow-up within 7 Days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53.9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80.9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27.0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9678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Improvement in CAR Score Domain: Interpersonal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25.6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42.9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17.3</a:t>
                      </a:r>
                    </a:p>
                  </a:txBody>
                  <a:tcPr marL="9525" marR="9525" marT="9525" marB="0" anchor="b"/>
                </a:tc>
              </a:tr>
              <a:tr h="29678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Medication Visit within 14 Days of Admission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41.4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57.1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15.7</a:t>
                      </a:r>
                    </a:p>
                  </a:txBody>
                  <a:tcPr marL="9525" marR="9525" marT="9525" marB="0" anchor="b"/>
                </a:tc>
              </a:tr>
              <a:tr h="29678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Improvement in CAR Score Domain: Self Care/Basic Needs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54.9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14.9</a:t>
                      </a:r>
                    </a:p>
                  </a:txBody>
                  <a:tcPr marL="9525" marR="9525" marT="9525" marB="0" anchor="b"/>
                </a:tc>
              </a:tr>
              <a:tr h="29678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Reduction in Drug Use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36.7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12.3</a:t>
                      </a:r>
                    </a:p>
                  </a:txBody>
                  <a:tcPr marL="9525" marR="9525" marT="9525" marB="0" anchor="b"/>
                </a:tc>
              </a:tr>
              <a:tr h="29678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Improvement in CAR Score Domain: Medical/Physical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47.1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52.2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5.1</a:t>
                      </a:r>
                    </a:p>
                  </a:txBody>
                  <a:tcPr marL="9525" marR="9525" marT="9525" marB="0" anchor="b"/>
                </a:tc>
              </a:tr>
              <a:tr h="296788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Inpatient/Crisis Unit </a:t>
                      </a:r>
                      <a:r>
                        <a:rPr lang="en-US" sz="1600" dirty="0" smtClean="0"/>
                        <a:t>Community Tenure of 180 Days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73.2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77.4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4.2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 Average - 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37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Oklahoma ETPS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it did?</a:t>
            </a:r>
          </a:p>
          <a:p>
            <a:pPr lvl="1"/>
            <a:r>
              <a:rPr lang="en-US" dirty="0" smtClean="0"/>
              <a:t>Improved access to services, follow up, engagement</a:t>
            </a:r>
          </a:p>
          <a:p>
            <a:pPr lvl="1"/>
            <a:r>
              <a:rPr lang="en-US" dirty="0" smtClean="0"/>
              <a:t>Paid for what we agreed is important</a:t>
            </a:r>
          </a:p>
          <a:p>
            <a:pPr lvl="1"/>
            <a:r>
              <a:rPr lang="en-US" dirty="0" smtClean="0"/>
              <a:t>Provider increased the number served</a:t>
            </a:r>
            <a:endParaRPr lang="en-US" dirty="0"/>
          </a:p>
          <a:p>
            <a:pPr lvl="2"/>
            <a:r>
              <a:rPr lang="en-US" sz="1400" dirty="0" smtClean="0"/>
              <a:t>Jan 2009 </a:t>
            </a:r>
            <a:r>
              <a:rPr lang="en-US" sz="1400" dirty="0"/>
              <a:t>= </a:t>
            </a:r>
            <a:r>
              <a:rPr lang="en-US" sz="1400" dirty="0" smtClean="0"/>
              <a:t>23,500 / Jun </a:t>
            </a:r>
            <a:r>
              <a:rPr lang="en-US" sz="1400" dirty="0"/>
              <a:t>2016 = </a:t>
            </a:r>
            <a:r>
              <a:rPr lang="en-US" sz="1400" dirty="0" smtClean="0"/>
              <a:t>32,280</a:t>
            </a:r>
          </a:p>
          <a:p>
            <a:pPr lvl="2"/>
            <a:r>
              <a:rPr lang="en-US" sz="1400" dirty="0" smtClean="0"/>
              <a:t>37.3</a:t>
            </a:r>
            <a:r>
              <a:rPr lang="en-US" sz="1400" dirty="0"/>
              <a:t>% increase in customers served from January 2009 through June </a:t>
            </a:r>
            <a:r>
              <a:rPr lang="en-US" sz="1400" dirty="0" smtClean="0"/>
              <a:t>2016</a:t>
            </a:r>
          </a:p>
          <a:p>
            <a:r>
              <a:rPr lang="en-US" dirty="0" smtClean="0"/>
              <a:t>Why it worked?</a:t>
            </a:r>
          </a:p>
          <a:p>
            <a:pPr lvl="1"/>
            <a:r>
              <a:rPr lang="en-US" dirty="0"/>
              <a:t>Consensus and </a:t>
            </a:r>
            <a:r>
              <a:rPr lang="en-US" dirty="0" smtClean="0"/>
              <a:t>transparency </a:t>
            </a:r>
            <a:r>
              <a:rPr lang="en-US" dirty="0"/>
              <a:t>built in</a:t>
            </a:r>
          </a:p>
          <a:p>
            <a:pPr lvl="1"/>
            <a:r>
              <a:rPr lang="en-US" dirty="0" smtClean="0"/>
              <a:t>Had data system to support process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05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Questions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Carrie Slatton-Hodges, Deputy Commissioner of Mental Health</a:t>
            </a:r>
          </a:p>
          <a:p>
            <a:pPr lvl="1"/>
            <a:r>
              <a:rPr lang="en-US" sz="2000" dirty="0" smtClean="0">
                <a:hlinkClick r:id="rId2"/>
              </a:rPr>
              <a:t>Chodges@odmhsas.org</a:t>
            </a:r>
            <a:endParaRPr lang="en-US" sz="2000" dirty="0" smtClean="0"/>
          </a:p>
          <a:p>
            <a:pPr lvl="1"/>
            <a:r>
              <a:rPr lang="en-US" sz="2000" dirty="0" smtClean="0"/>
              <a:t>405-522-3878</a:t>
            </a:r>
          </a:p>
          <a:p>
            <a:pPr lvl="1"/>
            <a:endParaRPr lang="en-US" sz="2000" dirty="0" smtClean="0"/>
          </a:p>
          <a:p>
            <a:r>
              <a:rPr lang="en-US" sz="2000" dirty="0"/>
              <a:t>Mark A. Reynolds, Senior Director of Decision Support Services</a:t>
            </a:r>
          </a:p>
          <a:p>
            <a:pPr lvl="1"/>
            <a:r>
              <a:rPr lang="en-US" sz="2000" dirty="0">
                <a:hlinkClick r:id="rId3"/>
              </a:rPr>
              <a:t>mareynolds@odmhsas.org</a:t>
            </a:r>
            <a:endParaRPr lang="en-US" sz="2000" dirty="0"/>
          </a:p>
          <a:p>
            <a:pPr lvl="1"/>
            <a:r>
              <a:rPr lang="en-US" sz="2000" dirty="0" smtClean="0"/>
              <a:t>405-248-9216</a:t>
            </a:r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Wendy Larsen, Director of Program Enhancement</a:t>
            </a:r>
          </a:p>
          <a:p>
            <a:pPr lvl="1"/>
            <a:r>
              <a:rPr lang="en-US" sz="2000" dirty="0" smtClean="0">
                <a:hlinkClick r:id="rId4"/>
              </a:rPr>
              <a:t>wlarsen@odmhsas.org</a:t>
            </a:r>
            <a:endParaRPr lang="en-US" sz="2000" dirty="0" smtClean="0"/>
          </a:p>
          <a:p>
            <a:pPr lvl="1"/>
            <a:r>
              <a:rPr lang="en-US" sz="2000" dirty="0" smtClean="0"/>
              <a:t>405-522-6765</a:t>
            </a:r>
          </a:p>
          <a:p>
            <a:pPr lvl="1"/>
            <a:endParaRPr lang="en-US" sz="2000" dirty="0"/>
          </a:p>
          <a:p>
            <a:r>
              <a:rPr lang="en-US" sz="2200" dirty="0" smtClean="0"/>
              <a:t>Please contact Mark if you would like to see a live demonstration of the system!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Information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2209800"/>
            <a:ext cx="3660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http://www.odmhsas.org/eda/etps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93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Setting Benchmarks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Once all parties were in agreement to how measure were defined, the past six month period was measure to set statewide averages.</a:t>
            </a:r>
          </a:p>
          <a:p>
            <a:r>
              <a:rPr lang="en-US" dirty="0" smtClean="0"/>
              <a:t>From those measurements, upper and lower limits were based on one standard deviation from the average.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02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Denominator</a:t>
            </a:r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8000" t="11333" r="6500" b="30000"/>
          <a:stretch>
            <a:fillRect/>
          </a:stretch>
        </p:blipFill>
        <p:spPr bwMode="auto">
          <a:xfrm>
            <a:off x="0" y="1828800"/>
            <a:ext cx="918036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79650" y="1859518"/>
            <a:ext cx="9185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Referrals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23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Numerator</a:t>
            </a:r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l="8500" t="12000" r="7000" b="30000"/>
          <a:stretch>
            <a:fillRect/>
          </a:stretch>
        </p:blipFill>
        <p:spPr bwMode="auto">
          <a:xfrm>
            <a:off x="0" y="1676400"/>
            <a:ext cx="9144000" cy="470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260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Scores</a:t>
            </a:r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 l="8000" t="22000" r="8000" b="11333"/>
          <a:stretch>
            <a:fillRect/>
          </a:stretch>
        </p:blipFill>
        <p:spPr bwMode="auto">
          <a:xfrm>
            <a:off x="76200" y="1371601"/>
            <a:ext cx="8839200" cy="5261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4317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Measures</a:t>
            </a:r>
            <a:r>
              <a:rPr lang="en-US" dirty="0" smtClean="0"/>
              <a:t>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077200" cy="453072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sz="2000" dirty="0" smtClean="0"/>
              <a:t>Outpatient Crisis Service Follow-up within 8 Days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000" dirty="0" smtClean="0"/>
              <a:t>Inpatient/Crisis Unit Follow-up within 7 Days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000" dirty="0" smtClean="0"/>
              <a:t>Reduction in Drug Use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000" dirty="0" smtClean="0"/>
              <a:t>Engagement: Four Services within 45 Days of Admission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000" dirty="0" smtClean="0"/>
              <a:t>Medication Visit within 14 Days of Admission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000" dirty="0" smtClean="0"/>
              <a:t>Access to Treatment - Adults  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000" dirty="0"/>
              <a:t>Improvement in CAR (Client Assessment Record) Score: Interpersonal Domain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000" dirty="0"/>
              <a:t>Improvement in CAR Score: Medical/Physical Domain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000" dirty="0"/>
              <a:t>Improvement in CAR Score: Self Care/Basic Needs Domain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000" dirty="0"/>
              <a:t>Inpatient/Crisis Unit Community Tenure of 180 Days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000" dirty="0"/>
              <a:t>Peer Support: % of Clients Who Receive a Peer Support Service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000" dirty="0"/>
              <a:t>Access to Treatment - Children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sz="2000" dirty="0" smtClean="0"/>
          </a:p>
          <a:p>
            <a:pPr>
              <a:buFont typeface="Wingdings" pitchFamily="2" charset="2"/>
              <a:buNone/>
              <a:defRPr/>
            </a:pPr>
            <a:endParaRPr lang="en-US" sz="2000" dirty="0" smtClean="0"/>
          </a:p>
          <a:p>
            <a:pPr>
              <a:buFont typeface="Wingdings" pitchFamily="2" charset="2"/>
              <a:buNone/>
              <a:defRPr/>
            </a:pPr>
            <a:r>
              <a:rPr lang="en-US" sz="2000" dirty="0" smtClean="0"/>
              <a:t>	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l="20500" t="24667" r="20500" b="18000"/>
          <a:stretch>
            <a:fillRect/>
          </a:stretch>
        </p:blipFill>
        <p:spPr bwMode="auto">
          <a:xfrm>
            <a:off x="876300" y="1350290"/>
            <a:ext cx="7086600" cy="5164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Benchmark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43200" y="1752600"/>
            <a:ext cx="544512" cy="3079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/>
              <a:t>50%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92712" y="1752600"/>
            <a:ext cx="914400" cy="307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/>
              <a:t>100%</a:t>
            </a:r>
          </a:p>
        </p:txBody>
      </p:sp>
    </p:spTree>
    <p:extLst>
      <p:ext uri="{BB962C8B-B14F-4D97-AF65-F5344CB8AC3E}">
        <p14:creationId xmlns:p14="http://schemas.microsoft.com/office/powerpoint/2010/main" val="238344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Measure #1: Outpatient Crisis Service Follow-up within 8 Days</a:t>
            </a:r>
            <a:r>
              <a:rPr lang="en-US" dirty="0" smtClean="0"/>
              <a:t> 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077200" cy="45307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mtClean="0"/>
              <a:t>	</a:t>
            </a:r>
          </a:p>
          <a:p>
            <a:pPr>
              <a:buFont typeface="Wingdings" pitchFamily="2" charset="2"/>
              <a:buNone/>
            </a:pPr>
            <a:r>
              <a:rPr lang="en-US" smtClean="0"/>
              <a:t>	Reflects the number, per month, of outpatient crisis service events that were followed-up by an outpatient non-crisis service within eight days.</a:t>
            </a:r>
          </a:p>
          <a:p>
            <a:pPr>
              <a:buFont typeface="Wingdings" pitchFamily="2" charset="2"/>
              <a:buNone/>
            </a:pPr>
            <a:endParaRPr lang="en-US" smtClean="0"/>
          </a:p>
          <a:p>
            <a:pPr>
              <a:buFont typeface="Wingdings" pitchFamily="2" charset="2"/>
              <a:buNone/>
            </a:pPr>
            <a:endParaRPr lang="en-US" smtClean="0"/>
          </a:p>
          <a:p>
            <a:pPr>
              <a:buFont typeface="Wingdings" pitchFamily="2" charset="2"/>
              <a:buNone/>
            </a:pPr>
            <a:r>
              <a:rPr lang="en-US" smtClean="0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Measure #1: Outpatient Crisis Service Follow-up within 8 Days 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077200" cy="453072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r>
              <a:rPr lang="en-US" sz="2000" b="1" u="sng" dirty="0" smtClean="0"/>
              <a:t>Results</a:t>
            </a:r>
            <a:r>
              <a:rPr lang="en-US" sz="2000" b="1" dirty="0" smtClean="0"/>
              <a:t>:</a:t>
            </a:r>
          </a:p>
          <a:p>
            <a:pPr>
              <a:buFont typeface="Wingdings" pitchFamily="2" charset="2"/>
              <a:buNone/>
            </a:pPr>
            <a:r>
              <a:rPr lang="en-US" sz="2000" dirty="0" smtClean="0"/>
              <a:t>Agency Average (statewide standard = 38.8%):</a:t>
            </a:r>
          </a:p>
          <a:p>
            <a:pPr>
              <a:buFont typeface="Wingdings" pitchFamily="2" charset="2"/>
              <a:buNone/>
            </a:pPr>
            <a:r>
              <a:rPr lang="en-US" sz="2000" dirty="0" smtClean="0"/>
              <a:t>	Jul 2008	= 29.8%</a:t>
            </a:r>
          </a:p>
          <a:p>
            <a:pPr>
              <a:buFont typeface="Wingdings" pitchFamily="2" charset="2"/>
              <a:buNone/>
            </a:pPr>
            <a:r>
              <a:rPr lang="en-US" sz="2000" dirty="0" smtClean="0"/>
              <a:t>	Jan 2009 	= 30.6%</a:t>
            </a:r>
          </a:p>
          <a:p>
            <a:pPr>
              <a:buFont typeface="Wingdings" pitchFamily="2" charset="2"/>
              <a:buNone/>
            </a:pPr>
            <a:r>
              <a:rPr lang="en-US" sz="2000" dirty="0" smtClean="0"/>
              <a:t>	Jun 2016	= 83.8%</a:t>
            </a:r>
          </a:p>
          <a:p>
            <a:pPr>
              <a:buFont typeface="Wingdings" pitchFamily="2" charset="2"/>
              <a:buNone/>
            </a:pPr>
            <a:endParaRPr lang="en-US" sz="2000" dirty="0" smtClean="0"/>
          </a:p>
          <a:p>
            <a:pPr>
              <a:buFont typeface="Wingdings" pitchFamily="2" charset="2"/>
              <a:buNone/>
            </a:pPr>
            <a:r>
              <a:rPr lang="en-US" sz="2000" dirty="0" smtClean="0"/>
              <a:t>Number of Agencies in the Bonus:</a:t>
            </a:r>
          </a:p>
          <a:p>
            <a:pPr>
              <a:buFont typeface="Wingdings" pitchFamily="2" charset="2"/>
              <a:buNone/>
            </a:pPr>
            <a:r>
              <a:rPr lang="en-US" sz="2000" dirty="0" smtClean="0"/>
              <a:t>	Jan 2009	= 4</a:t>
            </a:r>
          </a:p>
          <a:p>
            <a:pPr>
              <a:buFont typeface="Wingdings" pitchFamily="2" charset="2"/>
              <a:buNone/>
            </a:pPr>
            <a:r>
              <a:rPr lang="en-US" sz="2000" dirty="0"/>
              <a:t>	</a:t>
            </a:r>
            <a:r>
              <a:rPr lang="en-US" sz="2000" dirty="0" smtClean="0"/>
              <a:t>Jun 2016	= 13</a:t>
            </a:r>
          </a:p>
        </p:txBody>
      </p:sp>
    </p:spTree>
    <p:extLst>
      <p:ext uri="{BB962C8B-B14F-4D97-AF65-F5344CB8AC3E}">
        <p14:creationId xmlns:p14="http://schemas.microsoft.com/office/powerpoint/2010/main" val="314894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 smtClean="0"/>
              <a:t>Outpatient Crisis Service Follow-up within 8 Days</a:t>
            </a:r>
            <a:endParaRPr lang="en-US" sz="2400" dirty="0" smtClean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615378"/>
              </p:ext>
            </p:extLst>
          </p:nvPr>
        </p:nvGraphicFramePr>
        <p:xfrm>
          <a:off x="914400" y="1600200"/>
          <a:ext cx="7772400" cy="4530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Connector 5"/>
          <p:cNvCxnSpPr/>
          <p:nvPr/>
        </p:nvCxnSpPr>
        <p:spPr>
          <a:xfrm rot="5400000">
            <a:off x="1651000" y="4343400"/>
            <a:ext cx="6096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457200" y="6553200"/>
            <a:ext cx="5334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054100" y="6350000"/>
            <a:ext cx="2141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 of ETPS 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24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Measure #2: Inpatient/Crisis Unit Follow-up within 7 Days</a:t>
            </a:r>
            <a:r>
              <a:rPr lang="en-US" dirty="0" smtClean="0"/>
              <a:t> 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077200" cy="45307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mtClean="0"/>
              <a:t>	</a:t>
            </a:r>
          </a:p>
          <a:p>
            <a:pPr>
              <a:buFont typeface="Wingdings" pitchFamily="2" charset="2"/>
              <a:buNone/>
            </a:pPr>
            <a:r>
              <a:rPr lang="en-US" smtClean="0"/>
              <a:t>	Reflects the number of inpatient/crisis service events that were followed-up by either outpatient or housing services within seven days of referral.</a:t>
            </a:r>
          </a:p>
          <a:p>
            <a:pPr>
              <a:buFont typeface="Wingdings" pitchFamily="2" charset="2"/>
              <a:buNone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smtClean="0"/>
              <a:t>Measure #2: Inpatient/Crisis Unit Follow-up within 7 Days</a:t>
            </a:r>
            <a:r>
              <a:rPr lang="en-US" smtClean="0"/>
              <a:t> 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077200" cy="453072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r>
              <a:rPr lang="en-US" sz="2400" b="1" u="sng" dirty="0" smtClean="0"/>
              <a:t>Results</a:t>
            </a:r>
            <a:r>
              <a:rPr lang="en-US" sz="2400" b="1" dirty="0" smtClean="0"/>
              <a:t>:</a:t>
            </a:r>
          </a:p>
          <a:p>
            <a:pPr>
              <a:buFont typeface="Wingdings" pitchFamily="2" charset="2"/>
              <a:buNone/>
            </a:pPr>
            <a:r>
              <a:rPr lang="en-US" sz="2400" dirty="0" smtClean="0"/>
              <a:t>Agency Average (statewide standard = 53.5%):</a:t>
            </a:r>
          </a:p>
          <a:p>
            <a:pPr>
              <a:buFont typeface="Wingdings" pitchFamily="2" charset="2"/>
              <a:buNone/>
            </a:pPr>
            <a:r>
              <a:rPr lang="en-US" sz="2400" dirty="0" smtClean="0"/>
              <a:t>	Jul 2008	= 53.9%</a:t>
            </a:r>
          </a:p>
          <a:p>
            <a:pPr>
              <a:buFont typeface="Wingdings" pitchFamily="2" charset="2"/>
              <a:buNone/>
            </a:pPr>
            <a:r>
              <a:rPr lang="en-US" sz="2400" dirty="0" smtClean="0"/>
              <a:t>	Jan 2009	= 58.2%</a:t>
            </a:r>
          </a:p>
          <a:p>
            <a:pPr>
              <a:buNone/>
            </a:pPr>
            <a:r>
              <a:rPr lang="en-US" sz="2400" dirty="0" smtClean="0"/>
              <a:t>	Jun 2016	</a:t>
            </a:r>
            <a:r>
              <a:rPr lang="en-US" sz="2400" dirty="0"/>
              <a:t>= </a:t>
            </a:r>
            <a:r>
              <a:rPr lang="en-US" sz="2400" dirty="0" smtClean="0"/>
              <a:t>80.9%</a:t>
            </a:r>
          </a:p>
          <a:p>
            <a:pPr>
              <a:buFont typeface="Wingdings" pitchFamily="2" charset="2"/>
              <a:buNone/>
            </a:pPr>
            <a:endParaRPr lang="en-US" sz="2400" dirty="0" smtClean="0"/>
          </a:p>
          <a:p>
            <a:pPr>
              <a:buFont typeface="Wingdings" pitchFamily="2" charset="2"/>
              <a:buNone/>
            </a:pPr>
            <a:r>
              <a:rPr lang="en-US" sz="2400" dirty="0" smtClean="0"/>
              <a:t>Number of Agencies in the Bonus:</a:t>
            </a:r>
          </a:p>
          <a:p>
            <a:pPr>
              <a:buFont typeface="Wingdings" pitchFamily="2" charset="2"/>
              <a:buNone/>
            </a:pPr>
            <a:r>
              <a:rPr lang="en-US" sz="2400" dirty="0" smtClean="0"/>
              <a:t>	Jan 2009 	= 4</a:t>
            </a:r>
          </a:p>
          <a:p>
            <a:pPr>
              <a:buFont typeface="Wingdings" pitchFamily="2" charset="2"/>
              <a:buNone/>
            </a:pPr>
            <a:r>
              <a:rPr lang="en-US" sz="2400" dirty="0" smtClean="0"/>
              <a:t>	Jun 2016 	= 11</a:t>
            </a:r>
          </a:p>
        </p:txBody>
      </p:sp>
    </p:spTree>
    <p:extLst>
      <p:ext uri="{BB962C8B-B14F-4D97-AF65-F5344CB8AC3E}">
        <p14:creationId xmlns:p14="http://schemas.microsoft.com/office/powerpoint/2010/main" val="80202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/>
              <a:t>Inpatient/Crisis Unit Follow-up within 7 Days</a:t>
            </a:r>
            <a:endParaRPr lang="en-US" sz="2800" dirty="0" smtClean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2440367"/>
              </p:ext>
            </p:extLst>
          </p:nvPr>
        </p:nvGraphicFramePr>
        <p:xfrm>
          <a:off x="914400" y="1600200"/>
          <a:ext cx="7772400" cy="4530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/>
          <p:cNvCxnSpPr/>
          <p:nvPr/>
        </p:nvCxnSpPr>
        <p:spPr>
          <a:xfrm rot="5400000">
            <a:off x="1676400" y="3429000"/>
            <a:ext cx="6096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457200" y="6553200"/>
            <a:ext cx="5334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54100" y="6350000"/>
            <a:ext cx="2141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 of ETPS 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21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Measure #3: Reduction in Drug Use</a:t>
            </a:r>
            <a:endParaRPr lang="en-US" dirty="0" smtClean="0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077200" cy="45307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smtClean="0"/>
          </a:p>
          <a:p>
            <a:pPr>
              <a:buFont typeface="Wingdings" pitchFamily="2" charset="2"/>
              <a:buNone/>
            </a:pPr>
            <a:r>
              <a:rPr lang="en-US" smtClean="0"/>
              <a:t>	Reflects the number of individuals who have reported a reduction in drug use over a seven month period.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Measure #3: Reduction in Drug Use</a:t>
            </a:r>
            <a:endParaRPr lang="en-US" dirty="0" smtClean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077200" cy="453072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r>
              <a:rPr lang="en-US" sz="2400" b="1" u="sng" dirty="0" smtClean="0"/>
              <a:t>Results</a:t>
            </a:r>
            <a:r>
              <a:rPr lang="en-US" sz="2400" b="1" dirty="0" smtClean="0"/>
              <a:t>:</a:t>
            </a:r>
          </a:p>
          <a:p>
            <a:pPr>
              <a:buFont typeface="Wingdings" pitchFamily="2" charset="2"/>
              <a:buNone/>
            </a:pPr>
            <a:r>
              <a:rPr lang="en-US" sz="2400" dirty="0" smtClean="0"/>
              <a:t>Agency Average (statewide standard = 34.1%):</a:t>
            </a:r>
          </a:p>
          <a:p>
            <a:pPr>
              <a:buFont typeface="Wingdings" pitchFamily="2" charset="2"/>
              <a:buNone/>
            </a:pPr>
            <a:r>
              <a:rPr lang="en-US" sz="2400" dirty="0" smtClean="0"/>
              <a:t>	Jul 2008	= 36.7%</a:t>
            </a:r>
          </a:p>
          <a:p>
            <a:pPr>
              <a:buFont typeface="Wingdings" pitchFamily="2" charset="2"/>
              <a:buNone/>
            </a:pPr>
            <a:r>
              <a:rPr lang="en-US" sz="2400" dirty="0" smtClean="0"/>
              <a:t>	Jan 2009 	= 43.0%</a:t>
            </a:r>
          </a:p>
          <a:p>
            <a:pPr>
              <a:buNone/>
            </a:pPr>
            <a:r>
              <a:rPr lang="en-US" sz="2400" dirty="0" smtClean="0"/>
              <a:t>	Jun 2016	</a:t>
            </a:r>
            <a:r>
              <a:rPr lang="en-US" sz="2400" dirty="0"/>
              <a:t>= </a:t>
            </a:r>
            <a:r>
              <a:rPr lang="en-US" sz="2400" dirty="0" smtClean="0"/>
              <a:t>49.0%</a:t>
            </a:r>
          </a:p>
          <a:p>
            <a:pPr>
              <a:buFont typeface="Wingdings" pitchFamily="2" charset="2"/>
              <a:buNone/>
            </a:pPr>
            <a:endParaRPr lang="en-US" sz="2400" dirty="0" smtClean="0"/>
          </a:p>
          <a:p>
            <a:pPr>
              <a:buFont typeface="Wingdings" pitchFamily="2" charset="2"/>
              <a:buNone/>
            </a:pPr>
            <a:r>
              <a:rPr lang="en-US" sz="2400" dirty="0" smtClean="0"/>
              <a:t>Number of Agencies in the Bonus:</a:t>
            </a:r>
          </a:p>
          <a:p>
            <a:pPr>
              <a:buFont typeface="Wingdings" pitchFamily="2" charset="2"/>
              <a:buNone/>
            </a:pPr>
            <a:r>
              <a:rPr lang="en-US" sz="2400" dirty="0" smtClean="0"/>
              <a:t>	Jan 2009 	= 4</a:t>
            </a:r>
          </a:p>
          <a:p>
            <a:pPr>
              <a:buFont typeface="Wingdings" pitchFamily="2" charset="2"/>
              <a:buNone/>
            </a:pPr>
            <a:r>
              <a:rPr lang="en-US" sz="2400" dirty="0" smtClean="0"/>
              <a:t>	Jun 2016	= 9</a:t>
            </a:r>
          </a:p>
        </p:txBody>
      </p:sp>
    </p:spTree>
    <p:extLst>
      <p:ext uri="{BB962C8B-B14F-4D97-AF65-F5344CB8AC3E}">
        <p14:creationId xmlns:p14="http://schemas.microsoft.com/office/powerpoint/2010/main" val="406733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 smtClean="0"/>
              <a:t>Reduction in Drug Use</a:t>
            </a:r>
            <a:endParaRPr lang="en-US" sz="2400" dirty="0" smtClean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6163398"/>
              </p:ext>
            </p:extLst>
          </p:nvPr>
        </p:nvGraphicFramePr>
        <p:xfrm>
          <a:off x="914400" y="1600200"/>
          <a:ext cx="7772400" cy="4530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Connector 5"/>
          <p:cNvCxnSpPr/>
          <p:nvPr/>
        </p:nvCxnSpPr>
        <p:spPr>
          <a:xfrm rot="5400000">
            <a:off x="1447800" y="3933825"/>
            <a:ext cx="6096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457200" y="6553200"/>
            <a:ext cx="5334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54100" y="6350000"/>
            <a:ext cx="2141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 of ETPS 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67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Data System - Oklahoma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Fee-for-service based payment</a:t>
            </a:r>
          </a:p>
          <a:p>
            <a:pPr lvl="1"/>
            <a:r>
              <a:rPr lang="en-US" dirty="0" smtClean="0"/>
              <a:t>Provider submit DMH and Medicaid claims together</a:t>
            </a:r>
          </a:p>
          <a:p>
            <a:r>
              <a:rPr lang="en-US" dirty="0" smtClean="0"/>
              <a:t>Demographic information collect at admission, discharge, level of care change and at treatment plan update (usually six months).</a:t>
            </a:r>
          </a:p>
          <a:p>
            <a:pPr lvl="1"/>
            <a:r>
              <a:rPr lang="en-US" dirty="0" smtClean="0"/>
              <a:t>Information include age, race, sex, living situation, TEDS data elements, assessment scores, etc.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76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Measure #4: </a:t>
            </a:r>
            <a:r>
              <a:rPr lang="en-US" sz="3600" b="1" dirty="0" smtClean="0"/>
              <a:t>Engagement: Four Services within 45 Days of Admission</a:t>
            </a:r>
            <a:endParaRPr lang="en-US" sz="3600" dirty="0" smtClean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077200" cy="45307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smtClean="0"/>
          </a:p>
          <a:p>
            <a:pPr>
              <a:buFont typeface="Wingdings" pitchFamily="2" charset="2"/>
              <a:buNone/>
            </a:pPr>
            <a:r>
              <a:rPr lang="en-US" smtClean="0"/>
              <a:t>	Reflects the number of times a client received at least four services within 45 days of the start date of an outpatient episode.	 </a:t>
            </a:r>
          </a:p>
          <a:p>
            <a:pPr>
              <a:buFont typeface="Wingdings" pitchFamily="2" charset="2"/>
              <a:buNone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smtClean="0"/>
              <a:t>Measure #4: </a:t>
            </a:r>
            <a:r>
              <a:rPr lang="en-US" sz="3600" b="1" smtClean="0"/>
              <a:t>Engagement: Four Services within 45 Days of Admission</a:t>
            </a:r>
            <a:endParaRPr lang="en-US" sz="3600" smtClean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077200" cy="453072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r>
              <a:rPr lang="en-US" sz="2400" b="1" u="sng" dirty="0" smtClean="0"/>
              <a:t>Results</a:t>
            </a:r>
            <a:r>
              <a:rPr lang="en-US" sz="2400" b="1" dirty="0" smtClean="0"/>
              <a:t>:</a:t>
            </a:r>
          </a:p>
          <a:p>
            <a:pPr>
              <a:buFont typeface="Wingdings" pitchFamily="2" charset="2"/>
              <a:buNone/>
            </a:pPr>
            <a:r>
              <a:rPr lang="en-US" sz="2400" dirty="0" smtClean="0"/>
              <a:t>Agency Average (statewide standard = 45.3%):</a:t>
            </a:r>
          </a:p>
          <a:p>
            <a:pPr>
              <a:buFont typeface="Wingdings" pitchFamily="2" charset="2"/>
              <a:buNone/>
            </a:pPr>
            <a:r>
              <a:rPr lang="en-US" sz="2400" dirty="0" smtClean="0"/>
              <a:t>	Jul 2008	= 45.2%</a:t>
            </a:r>
          </a:p>
          <a:p>
            <a:pPr>
              <a:buFont typeface="Wingdings" pitchFamily="2" charset="2"/>
              <a:buNone/>
            </a:pPr>
            <a:r>
              <a:rPr lang="en-US" sz="2400" dirty="0" smtClean="0"/>
              <a:t>	Jan 2009 	= 42.9%</a:t>
            </a:r>
          </a:p>
          <a:p>
            <a:pPr>
              <a:buNone/>
            </a:pPr>
            <a:r>
              <a:rPr lang="en-US" sz="2400" dirty="0" smtClean="0"/>
              <a:t>	Jun 2016</a:t>
            </a:r>
            <a:r>
              <a:rPr lang="en-US" sz="2400" dirty="0"/>
              <a:t>	</a:t>
            </a:r>
            <a:r>
              <a:rPr lang="en-US" sz="2400" dirty="0" smtClean="0"/>
              <a:t>= 75.3%</a:t>
            </a:r>
          </a:p>
          <a:p>
            <a:pPr>
              <a:buFont typeface="Wingdings" pitchFamily="2" charset="2"/>
              <a:buNone/>
            </a:pPr>
            <a:endParaRPr lang="en-US" sz="2400" dirty="0" smtClean="0"/>
          </a:p>
          <a:p>
            <a:pPr>
              <a:buFont typeface="Wingdings" pitchFamily="2" charset="2"/>
              <a:buNone/>
            </a:pPr>
            <a:r>
              <a:rPr lang="en-US" sz="2400" dirty="0" smtClean="0"/>
              <a:t>Number of Agencies in the Bonus:</a:t>
            </a:r>
          </a:p>
          <a:p>
            <a:pPr>
              <a:buFont typeface="Wingdings" pitchFamily="2" charset="2"/>
              <a:buNone/>
            </a:pPr>
            <a:r>
              <a:rPr lang="en-US" sz="2400" dirty="0" smtClean="0"/>
              <a:t>	Jan 2009 	= 2</a:t>
            </a:r>
          </a:p>
          <a:p>
            <a:pPr>
              <a:buFont typeface="Wingdings" pitchFamily="2" charset="2"/>
              <a:buNone/>
            </a:pPr>
            <a:r>
              <a:rPr lang="en-US" sz="2400" dirty="0"/>
              <a:t>	</a:t>
            </a:r>
            <a:r>
              <a:rPr lang="en-US" sz="2400" dirty="0" smtClean="0"/>
              <a:t>Jun 2016 	= 13</a:t>
            </a:r>
          </a:p>
        </p:txBody>
      </p:sp>
    </p:spTree>
    <p:extLst>
      <p:ext uri="{BB962C8B-B14F-4D97-AF65-F5344CB8AC3E}">
        <p14:creationId xmlns:p14="http://schemas.microsoft.com/office/powerpoint/2010/main" val="423767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 smtClean="0"/>
              <a:t>Engagement: Four Services within 45 Days of Admission 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5633013"/>
              </p:ext>
            </p:extLst>
          </p:nvPr>
        </p:nvGraphicFramePr>
        <p:xfrm>
          <a:off x="609600" y="1544637"/>
          <a:ext cx="8077200" cy="4530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/>
          <p:cNvCxnSpPr/>
          <p:nvPr/>
        </p:nvCxnSpPr>
        <p:spPr>
          <a:xfrm rot="5400000">
            <a:off x="1409700" y="3810000"/>
            <a:ext cx="6096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457200" y="6553200"/>
            <a:ext cx="5334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54100" y="6350000"/>
            <a:ext cx="2141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 of ETPS 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58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Measure #5: Medication Visit within 14 Days of Admission</a:t>
            </a:r>
            <a:endParaRPr lang="en-US" dirty="0" smtClean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077200" cy="45307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smtClean="0"/>
          </a:p>
          <a:p>
            <a:pPr>
              <a:buFont typeface="Wingdings" pitchFamily="2" charset="2"/>
              <a:buNone/>
            </a:pPr>
            <a:r>
              <a:rPr lang="en-US" smtClean="0"/>
              <a:t>	Reflects the number of times a medication visit occurred within 14 days of each admission.</a:t>
            </a:r>
          </a:p>
          <a:p>
            <a:pPr>
              <a:buFont typeface="Wingdings" pitchFamily="2" charset="2"/>
              <a:buNone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smtClean="0"/>
              <a:t>Measure #5: Medication Visit within 14 Days of Admission</a:t>
            </a:r>
            <a:endParaRPr lang="en-US" smtClean="0"/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077200" cy="453072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r>
              <a:rPr lang="en-US" sz="2400" b="1" u="sng" dirty="0" smtClean="0"/>
              <a:t>Results</a:t>
            </a:r>
            <a:r>
              <a:rPr lang="en-US" sz="2400" b="1" dirty="0" smtClean="0"/>
              <a:t>:</a:t>
            </a:r>
          </a:p>
          <a:p>
            <a:pPr>
              <a:buFont typeface="Wingdings" pitchFamily="2" charset="2"/>
              <a:buNone/>
            </a:pPr>
            <a:r>
              <a:rPr lang="en-US" sz="2400" dirty="0" smtClean="0"/>
              <a:t>Agency Average (statewide standard = 33.3%):</a:t>
            </a:r>
          </a:p>
          <a:p>
            <a:pPr>
              <a:buFont typeface="Wingdings" pitchFamily="2" charset="2"/>
              <a:buNone/>
            </a:pPr>
            <a:r>
              <a:rPr lang="en-US" sz="2400" dirty="0" smtClean="0"/>
              <a:t>	Jul 2008	= 41.4%</a:t>
            </a:r>
          </a:p>
          <a:p>
            <a:pPr>
              <a:buFont typeface="Wingdings" pitchFamily="2" charset="2"/>
              <a:buNone/>
            </a:pPr>
            <a:r>
              <a:rPr lang="en-US" sz="2400" dirty="0" smtClean="0"/>
              <a:t>	Jan 2009 	= 37.5%</a:t>
            </a:r>
          </a:p>
          <a:p>
            <a:pPr>
              <a:buNone/>
            </a:pPr>
            <a:r>
              <a:rPr lang="en-US" sz="2400" dirty="0" smtClean="0"/>
              <a:t>	Jun 2010	= 57.1%</a:t>
            </a:r>
          </a:p>
          <a:p>
            <a:pPr>
              <a:buFont typeface="Wingdings" pitchFamily="2" charset="2"/>
              <a:buNone/>
            </a:pPr>
            <a:endParaRPr lang="en-US" sz="2400" dirty="0" smtClean="0"/>
          </a:p>
          <a:p>
            <a:pPr>
              <a:buFont typeface="Wingdings" pitchFamily="2" charset="2"/>
              <a:buNone/>
            </a:pPr>
            <a:r>
              <a:rPr lang="en-US" sz="2400" dirty="0" smtClean="0"/>
              <a:t>Number of Agencies in the Bonus:</a:t>
            </a:r>
          </a:p>
          <a:p>
            <a:pPr>
              <a:buFont typeface="Wingdings" pitchFamily="2" charset="2"/>
              <a:buNone/>
            </a:pPr>
            <a:r>
              <a:rPr lang="en-US" sz="2400" dirty="0" smtClean="0"/>
              <a:t>	Jan 2009  	= 2</a:t>
            </a:r>
          </a:p>
          <a:p>
            <a:pPr>
              <a:buFont typeface="Wingdings" pitchFamily="2" charset="2"/>
              <a:buNone/>
            </a:pPr>
            <a:r>
              <a:rPr lang="en-US" sz="2400" dirty="0" smtClean="0"/>
              <a:t>	Jun 2016	= 10</a:t>
            </a:r>
          </a:p>
        </p:txBody>
      </p:sp>
    </p:spTree>
    <p:extLst>
      <p:ext uri="{BB962C8B-B14F-4D97-AF65-F5344CB8AC3E}">
        <p14:creationId xmlns:p14="http://schemas.microsoft.com/office/powerpoint/2010/main" val="343218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smtClean="0"/>
              <a:t>Medication Visit within 14 Days of Admission</a:t>
            </a:r>
            <a:endParaRPr lang="en-US" sz="2800" smtClean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2538457"/>
              </p:ext>
            </p:extLst>
          </p:nvPr>
        </p:nvGraphicFramePr>
        <p:xfrm>
          <a:off x="914400" y="1600200"/>
          <a:ext cx="7772400" cy="4530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/>
          <p:cNvCxnSpPr/>
          <p:nvPr/>
        </p:nvCxnSpPr>
        <p:spPr>
          <a:xfrm rot="5400000">
            <a:off x="1676400" y="4295775"/>
            <a:ext cx="6096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457200" y="6553200"/>
            <a:ext cx="5334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54100" y="6350000"/>
            <a:ext cx="2141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 of ETPS 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21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Measure #6: Access to Treatment - Adults</a:t>
            </a:r>
            <a:endParaRPr lang="en-US" dirty="0" smtClean="0"/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077200" cy="45307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dirty="0" smtClean="0"/>
          </a:p>
          <a:p>
            <a:pPr>
              <a:buFont typeface="Wingdings" pitchFamily="2" charset="2"/>
              <a:buNone/>
            </a:pPr>
            <a:r>
              <a:rPr lang="en-US" dirty="0" smtClean="0"/>
              <a:t>	Reflects the interval between initial contact and receipt of treatment services.</a:t>
            </a:r>
          </a:p>
          <a:p>
            <a:pPr>
              <a:buFont typeface="Wingdings" pitchFamily="2" charset="2"/>
              <a:buNone/>
            </a:pPr>
            <a:endParaRPr lang="en-US" dirty="0" smtClean="0"/>
          </a:p>
          <a:p>
            <a:pPr>
              <a:buFont typeface="Wingdings" pitchFamily="2" charset="2"/>
              <a:buNone/>
            </a:pPr>
            <a:r>
              <a:rPr lang="en-US" sz="2400" dirty="0" smtClean="0"/>
              <a:t>Bonus	= See clinician for screening in 0-3 days</a:t>
            </a:r>
          </a:p>
          <a:p>
            <a:pPr>
              <a:buFont typeface="Wingdings" pitchFamily="2" charset="2"/>
              <a:buNone/>
            </a:pPr>
            <a:r>
              <a:rPr lang="en-US" sz="2400" dirty="0" smtClean="0"/>
              <a:t>2 pts. 	= Come in within 4-5 days and will see clinician</a:t>
            </a:r>
          </a:p>
          <a:p>
            <a:pPr>
              <a:buFont typeface="Wingdings" pitchFamily="2" charset="2"/>
              <a:buNone/>
            </a:pPr>
            <a:r>
              <a:rPr lang="en-US" sz="2400" dirty="0" smtClean="0"/>
              <a:t>1 pt. 	= Come in for paperwork 1-5 days, but won’t see 	clinician</a:t>
            </a:r>
          </a:p>
          <a:p>
            <a:pPr>
              <a:buFont typeface="Wingdings" pitchFamily="2" charset="2"/>
              <a:buNone/>
            </a:pPr>
            <a:r>
              <a:rPr lang="en-US" sz="2400" dirty="0" smtClean="0"/>
              <a:t>0 pts. 	= Anything else</a:t>
            </a:r>
          </a:p>
          <a:p>
            <a:pPr>
              <a:buFont typeface="Wingdings" pitchFamily="2" charset="2"/>
              <a:buNone/>
            </a:pPr>
            <a:endParaRPr lang="en-US" dirty="0" smtClean="0"/>
          </a:p>
          <a:p>
            <a:pPr>
              <a:buFont typeface="Wingdings" pitchFamily="2" charset="2"/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Measure #6: Access to Treatment - Adults</a:t>
            </a:r>
            <a:endParaRPr lang="en-US" dirty="0" smtClean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077200" cy="453072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endParaRPr lang="en-US" b="1" u="sng" dirty="0" smtClean="0"/>
          </a:p>
          <a:p>
            <a:pPr>
              <a:buFont typeface="Wingdings" pitchFamily="2" charset="2"/>
              <a:buNone/>
            </a:pPr>
            <a:r>
              <a:rPr lang="en-US" b="1" u="sng" dirty="0" smtClean="0"/>
              <a:t>Results</a:t>
            </a:r>
            <a:r>
              <a:rPr lang="en-US" b="1" dirty="0" smtClean="0"/>
              <a:t>:</a:t>
            </a:r>
          </a:p>
          <a:p>
            <a:pPr>
              <a:buFont typeface="Wingdings" pitchFamily="2" charset="2"/>
              <a:buNone/>
            </a:pPr>
            <a:r>
              <a:rPr lang="en-US" dirty="0" smtClean="0"/>
              <a:t>Number of Agencies in the Bonus:</a:t>
            </a:r>
          </a:p>
          <a:p>
            <a:pPr>
              <a:buFont typeface="Wingdings" pitchFamily="2" charset="2"/>
              <a:buNone/>
            </a:pPr>
            <a:r>
              <a:rPr lang="en-US" dirty="0" smtClean="0"/>
              <a:t>	Jan 2009	 = 5</a:t>
            </a:r>
          </a:p>
          <a:p>
            <a:pPr>
              <a:buFont typeface="Wingdings" pitchFamily="2" charset="2"/>
              <a:buNone/>
            </a:pPr>
            <a:r>
              <a:rPr lang="en-US" dirty="0" smtClean="0"/>
              <a:t>	Jun 2016	 = 13</a:t>
            </a:r>
          </a:p>
          <a:p>
            <a:pPr>
              <a:buFont typeface="Wingdings" pitchFamily="2" charset="2"/>
              <a:buNone/>
            </a:pPr>
            <a:endParaRPr lang="en-US" dirty="0" smtClean="0"/>
          </a:p>
          <a:p>
            <a:pPr>
              <a:buFont typeface="Wingdings" pitchFamily="2" charset="2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8313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Customer Count Changes</a:t>
            </a:r>
            <a:endParaRPr lang="en-US" dirty="0" smtClean="0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077200" cy="453072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r>
              <a:rPr lang="en-US" b="1" u="sng" dirty="0" smtClean="0"/>
              <a:t>Results</a:t>
            </a:r>
            <a:r>
              <a:rPr lang="en-US" b="1" dirty="0" smtClean="0"/>
              <a:t>:</a:t>
            </a:r>
          </a:p>
          <a:p>
            <a:pPr>
              <a:buFont typeface="Wingdings" pitchFamily="2" charset="2"/>
              <a:buNone/>
            </a:pPr>
            <a:r>
              <a:rPr lang="en-US" dirty="0" smtClean="0"/>
              <a:t>Number of customers served (DMH/TXIX):</a:t>
            </a:r>
          </a:p>
          <a:p>
            <a:pPr>
              <a:buFont typeface="Wingdings" pitchFamily="2" charset="2"/>
              <a:buNone/>
            </a:pPr>
            <a:r>
              <a:rPr lang="en-US" dirty="0" smtClean="0"/>
              <a:t>	Jan 2009	 = 23,500</a:t>
            </a:r>
          </a:p>
          <a:p>
            <a:pPr>
              <a:buNone/>
            </a:pPr>
            <a:r>
              <a:rPr lang="en-US" dirty="0" smtClean="0"/>
              <a:t>	Jun 2016 </a:t>
            </a:r>
            <a:r>
              <a:rPr lang="en-US" dirty="0"/>
              <a:t>= 32,280</a:t>
            </a:r>
            <a:endParaRPr lang="en-US" dirty="0" smtClean="0"/>
          </a:p>
          <a:p>
            <a:pPr>
              <a:buFont typeface="Wingdings" pitchFamily="2" charset="2"/>
              <a:buNone/>
            </a:pPr>
            <a:endParaRPr lang="en-US" b="1" dirty="0" smtClean="0"/>
          </a:p>
          <a:p>
            <a:pPr>
              <a:buFont typeface="Wingdings" pitchFamily="2" charset="2"/>
              <a:buNone/>
            </a:pPr>
            <a:r>
              <a:rPr lang="en-US" b="1" dirty="0" smtClean="0"/>
              <a:t>37.3% increase in customers served from January 2009 through June 2016</a:t>
            </a:r>
            <a:endParaRPr lang="en-US" dirty="0" smtClean="0"/>
          </a:p>
          <a:p>
            <a:pPr>
              <a:buFont typeface="Wingdings" pitchFamily="2" charset="2"/>
              <a:buNone/>
            </a:pPr>
            <a:r>
              <a:rPr lang="en-US" dirty="0" smtClean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57972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Measure #7: Improvement in CAR Score: Interpersonal Domain</a:t>
            </a:r>
            <a:endParaRPr lang="en-US" sz="4000" dirty="0" smtClean="0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077200" cy="45307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dirty="0" smtClean="0"/>
          </a:p>
          <a:p>
            <a:pPr>
              <a:buFont typeface="Wingdings" pitchFamily="2" charset="2"/>
              <a:buNone/>
            </a:pPr>
            <a:r>
              <a:rPr lang="en-US" dirty="0" smtClean="0"/>
              <a:t>	Reflects the number of individuals who have reported an improvement or reached a score of 20 on the CAR domain of Interpersonal over a seven month period.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CDC – Client Data Core (see example)</a:t>
            </a:r>
            <a:endParaRPr lang="en-US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 l="11501" t="13333" r="10001" b="5333"/>
          <a:stretch>
            <a:fillRect/>
          </a:stretch>
        </p:blipFill>
        <p:spPr bwMode="auto">
          <a:xfrm>
            <a:off x="209550" y="76200"/>
            <a:ext cx="862965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168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8077200" cy="11430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Measure #7: Improvement in CAR Score: Interpersonal Domain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077200" cy="453072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r>
              <a:rPr lang="en-US" b="1" u="sng" dirty="0" smtClean="0"/>
              <a:t>Results</a:t>
            </a:r>
            <a:r>
              <a:rPr lang="en-US" b="1" dirty="0" smtClean="0"/>
              <a:t>:</a:t>
            </a:r>
          </a:p>
          <a:p>
            <a:pPr>
              <a:buFont typeface="Wingdings" pitchFamily="2" charset="2"/>
              <a:buNone/>
            </a:pPr>
            <a:r>
              <a:rPr lang="en-US" dirty="0" smtClean="0"/>
              <a:t>Agency Average (statewide standard = 24.8%):</a:t>
            </a:r>
          </a:p>
          <a:p>
            <a:pPr>
              <a:buFont typeface="Wingdings" pitchFamily="2" charset="2"/>
              <a:buNone/>
            </a:pPr>
            <a:r>
              <a:rPr lang="en-US" dirty="0" smtClean="0"/>
              <a:t>	Jun 2009	 = 25.6%</a:t>
            </a:r>
          </a:p>
          <a:p>
            <a:pPr>
              <a:buNone/>
            </a:pPr>
            <a:r>
              <a:rPr lang="en-US" dirty="0" smtClean="0"/>
              <a:t>	Jun 2016	 = 42.9%</a:t>
            </a:r>
          </a:p>
          <a:p>
            <a:pPr>
              <a:buNone/>
            </a:pPr>
            <a:endParaRPr lang="en-US" dirty="0" smtClean="0"/>
          </a:p>
          <a:p>
            <a:pPr>
              <a:buFont typeface="Wingdings" pitchFamily="2" charset="2"/>
              <a:buNone/>
            </a:pPr>
            <a:r>
              <a:rPr lang="en-US" dirty="0" smtClean="0"/>
              <a:t>Number of Agencies in the Bonus:</a:t>
            </a:r>
          </a:p>
          <a:p>
            <a:pPr>
              <a:buFont typeface="Wingdings" pitchFamily="2" charset="2"/>
              <a:buNone/>
            </a:pPr>
            <a:r>
              <a:rPr lang="en-US" dirty="0" smtClean="0"/>
              <a:t>	Jul 2009 	= 4</a:t>
            </a:r>
          </a:p>
          <a:p>
            <a:pPr>
              <a:buFont typeface="Wingdings" pitchFamily="2" charset="2"/>
              <a:buNone/>
            </a:pPr>
            <a:r>
              <a:rPr lang="en-US" dirty="0" smtClean="0"/>
              <a:t>	Jun 2016	= 11</a:t>
            </a:r>
          </a:p>
        </p:txBody>
      </p:sp>
    </p:spTree>
    <p:extLst>
      <p:ext uri="{BB962C8B-B14F-4D97-AF65-F5344CB8AC3E}">
        <p14:creationId xmlns:p14="http://schemas.microsoft.com/office/powerpoint/2010/main" val="280154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b="1" dirty="0"/>
              <a:t>CAR Score </a:t>
            </a:r>
            <a:r>
              <a:rPr lang="fr-FR" sz="2400" b="1" dirty="0" err="1"/>
              <a:t>Improvement</a:t>
            </a:r>
            <a:r>
              <a:rPr lang="fr-FR" sz="2400" b="1" dirty="0"/>
              <a:t>: </a:t>
            </a:r>
            <a:r>
              <a:rPr lang="fr-FR" sz="2400" b="1" dirty="0" err="1"/>
              <a:t>Interpersonal</a:t>
            </a:r>
            <a:r>
              <a:rPr lang="fr-FR" sz="2400" b="1" dirty="0"/>
              <a:t> Domain</a:t>
            </a:r>
            <a:endParaRPr lang="en-US" sz="2400" dirty="0" smtClean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6795872"/>
              </p:ext>
            </p:extLst>
          </p:nvPr>
        </p:nvGraphicFramePr>
        <p:xfrm>
          <a:off x="914400" y="1600200"/>
          <a:ext cx="7772400" cy="4530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Connector 5"/>
          <p:cNvCxnSpPr/>
          <p:nvPr/>
        </p:nvCxnSpPr>
        <p:spPr>
          <a:xfrm rot="5400000">
            <a:off x="1752600" y="4572000"/>
            <a:ext cx="6096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457200" y="6553200"/>
            <a:ext cx="5334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54100" y="6350000"/>
            <a:ext cx="2141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 of ETPS 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70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8077200" cy="11430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Measure #8: Improvement in CAR Score: Medical/Physical Domain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077200" cy="453072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r>
              <a:rPr lang="en-US" b="1" u="sng" dirty="0" smtClean="0"/>
              <a:t>Results</a:t>
            </a:r>
            <a:r>
              <a:rPr lang="en-US" b="1" dirty="0" smtClean="0"/>
              <a:t>:</a:t>
            </a:r>
          </a:p>
          <a:p>
            <a:pPr>
              <a:buFont typeface="Wingdings" pitchFamily="2" charset="2"/>
              <a:buNone/>
            </a:pPr>
            <a:r>
              <a:rPr lang="en-US" dirty="0" smtClean="0"/>
              <a:t>Agency Average (statewide standard = 42.7%):</a:t>
            </a:r>
          </a:p>
          <a:p>
            <a:pPr>
              <a:buNone/>
            </a:pPr>
            <a:r>
              <a:rPr lang="en-US" dirty="0" smtClean="0"/>
              <a:t>	Jun 2009 = 47.1%</a:t>
            </a:r>
          </a:p>
          <a:p>
            <a:pPr>
              <a:buNone/>
            </a:pPr>
            <a:r>
              <a:rPr lang="en-US" dirty="0" smtClean="0"/>
              <a:t>	Jun 2016 = 52.2%</a:t>
            </a:r>
          </a:p>
          <a:p>
            <a:pPr>
              <a:buFont typeface="Wingdings" pitchFamily="2" charset="2"/>
              <a:buNone/>
            </a:pPr>
            <a:endParaRPr lang="en-US" dirty="0" smtClean="0"/>
          </a:p>
          <a:p>
            <a:pPr>
              <a:buFont typeface="Wingdings" pitchFamily="2" charset="2"/>
              <a:buNone/>
            </a:pPr>
            <a:r>
              <a:rPr lang="en-US" dirty="0" smtClean="0"/>
              <a:t>Number of Agencies in the Bonus:</a:t>
            </a:r>
          </a:p>
          <a:p>
            <a:pPr lvl="1">
              <a:buFont typeface="Wingdings" pitchFamily="2" charset="2"/>
              <a:buNone/>
            </a:pPr>
            <a:r>
              <a:rPr lang="en-US" dirty="0" smtClean="0"/>
              <a:t>Jul 2009 	= 5</a:t>
            </a:r>
          </a:p>
          <a:p>
            <a:pPr lvl="1">
              <a:buFont typeface="Wingdings" pitchFamily="2" charset="2"/>
              <a:buNone/>
            </a:pPr>
            <a:r>
              <a:rPr lang="en-US" dirty="0" smtClean="0"/>
              <a:t>Jun 2016 = 7</a:t>
            </a:r>
          </a:p>
          <a:p>
            <a:pPr>
              <a:buFont typeface="Wingdings" pitchFamily="2" charset="2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0372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CAR Score Improvement: Medical/Physical Domain</a:t>
            </a:r>
            <a:endParaRPr lang="en-US" sz="2400" dirty="0" smtClean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0864111"/>
              </p:ext>
            </p:extLst>
          </p:nvPr>
        </p:nvGraphicFramePr>
        <p:xfrm>
          <a:off x="914400" y="1600200"/>
          <a:ext cx="7772400" cy="4530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Connector 5"/>
          <p:cNvCxnSpPr/>
          <p:nvPr/>
        </p:nvCxnSpPr>
        <p:spPr>
          <a:xfrm rot="5400000">
            <a:off x="1752600" y="3733800"/>
            <a:ext cx="6096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457200" y="6553200"/>
            <a:ext cx="5334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54100" y="6350000"/>
            <a:ext cx="2141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 of ETPS 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7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Measure #9: Improvement in CAR Score: Self Care/Basic Needs Domain</a:t>
            </a:r>
            <a:endParaRPr lang="en-US" sz="3600" dirty="0" smtClean="0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077200" cy="45307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Reflects the number of individuals who have reported an improvement or reached a score of 20 on the CAR domain of Self Care/Basic Needs over a seven month period.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80772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Measure #9: Improvement in CAR Score: Self Care/Basic Needs Domain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077200" cy="453072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r>
              <a:rPr lang="en-US" b="1" u="sng" dirty="0" smtClean="0"/>
              <a:t>Results</a:t>
            </a:r>
            <a:r>
              <a:rPr lang="en-US" b="1" dirty="0" smtClean="0"/>
              <a:t>:</a:t>
            </a:r>
          </a:p>
          <a:p>
            <a:pPr>
              <a:buNone/>
            </a:pPr>
            <a:r>
              <a:rPr lang="en-US" dirty="0" smtClean="0"/>
              <a:t>Agency Average (statewide standard = 39.4%):</a:t>
            </a:r>
          </a:p>
          <a:p>
            <a:pPr>
              <a:buNone/>
            </a:pPr>
            <a:r>
              <a:rPr lang="en-US" dirty="0" smtClean="0"/>
              <a:t>	Jun 2009 = 40.0%</a:t>
            </a:r>
          </a:p>
          <a:p>
            <a:pPr>
              <a:buNone/>
            </a:pPr>
            <a:r>
              <a:rPr lang="en-US" dirty="0" smtClean="0"/>
              <a:t>	Jun 2016 = 54.9%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Number of Agencies in the Bonus:</a:t>
            </a:r>
          </a:p>
          <a:p>
            <a:pPr lvl="1">
              <a:buNone/>
            </a:pPr>
            <a:r>
              <a:rPr lang="en-US" dirty="0" smtClean="0"/>
              <a:t>Jul 2009 	= 6</a:t>
            </a:r>
          </a:p>
          <a:p>
            <a:pPr lvl="1">
              <a:buNone/>
            </a:pPr>
            <a:r>
              <a:rPr lang="en-US" dirty="0" smtClean="0"/>
              <a:t>Jun 2016 =7</a:t>
            </a:r>
          </a:p>
          <a:p>
            <a:pPr>
              <a:buFont typeface="Wingdings" pitchFamily="2" charset="2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0017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CAR Score Improvement: Self Care/Basic Needs Domain</a:t>
            </a:r>
            <a:endParaRPr lang="en-US" sz="2400" dirty="0" smtClean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0860314"/>
              </p:ext>
            </p:extLst>
          </p:nvPr>
        </p:nvGraphicFramePr>
        <p:xfrm>
          <a:off x="914400" y="1600200"/>
          <a:ext cx="7772400" cy="4530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Connector 5"/>
          <p:cNvCxnSpPr/>
          <p:nvPr/>
        </p:nvCxnSpPr>
        <p:spPr>
          <a:xfrm rot="5400000">
            <a:off x="1752600" y="4019550"/>
            <a:ext cx="6096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457200" y="6553200"/>
            <a:ext cx="5334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54100" y="6350000"/>
            <a:ext cx="2141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 of ETPS 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0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Measure #10: Inpatient/Crisis Unit Community Tenure of 180 Days</a:t>
            </a:r>
            <a:endParaRPr lang="en-US" sz="4000" dirty="0" smtClean="0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077200" cy="45307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Reflects the number of individuals who have NOT been readmitted to inpatient/CBSEC, after an inpatient/CBSEC discharge six months ago.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8077200" cy="11430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Measure #10: Inpatient/Crisis Unit Community Tenure of 180 Days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077200" cy="453072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r>
              <a:rPr lang="en-US" b="1" u="sng" dirty="0" smtClean="0"/>
              <a:t>Results</a:t>
            </a:r>
            <a:r>
              <a:rPr lang="en-US" b="1" dirty="0" smtClean="0"/>
              <a:t>:</a:t>
            </a:r>
          </a:p>
          <a:p>
            <a:pPr>
              <a:buNone/>
            </a:pPr>
            <a:r>
              <a:rPr lang="en-US" dirty="0" smtClean="0"/>
              <a:t>Agency Average (statewide standard = 78.5%):</a:t>
            </a:r>
          </a:p>
          <a:p>
            <a:pPr>
              <a:buNone/>
            </a:pPr>
            <a:r>
              <a:rPr lang="en-US" dirty="0" smtClean="0"/>
              <a:t>	Jun 2009	 = 73.2%</a:t>
            </a:r>
          </a:p>
          <a:p>
            <a:pPr>
              <a:buNone/>
            </a:pPr>
            <a:r>
              <a:rPr lang="en-US" dirty="0" smtClean="0"/>
              <a:t>	Jun 2016 </a:t>
            </a:r>
            <a:r>
              <a:rPr lang="en-US" dirty="0"/>
              <a:t>= </a:t>
            </a:r>
            <a:r>
              <a:rPr lang="en-US" dirty="0" smtClean="0"/>
              <a:t>77.4%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Number of Agencies in the Bonus:</a:t>
            </a:r>
          </a:p>
          <a:p>
            <a:pPr lvl="1">
              <a:buNone/>
            </a:pPr>
            <a:r>
              <a:rPr lang="en-US" dirty="0" smtClean="0"/>
              <a:t>Jul 2009 	= 1</a:t>
            </a:r>
          </a:p>
          <a:p>
            <a:pPr lvl="1">
              <a:buNone/>
            </a:pPr>
            <a:r>
              <a:rPr lang="en-US" dirty="0" smtClean="0"/>
              <a:t>Jun 2016	= 2</a:t>
            </a:r>
          </a:p>
          <a:p>
            <a:pPr>
              <a:buFont typeface="Wingdings" pitchFamily="2" charset="2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6162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Inpatient/Crisis Unit Readmission within 180 Days</a:t>
            </a:r>
            <a:endParaRPr lang="en-US" sz="2800" dirty="0" smtClean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2262969"/>
              </p:ext>
            </p:extLst>
          </p:nvPr>
        </p:nvGraphicFramePr>
        <p:xfrm>
          <a:off x="914400" y="1600200"/>
          <a:ext cx="7772400" cy="4530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/>
          <p:cNvCxnSpPr/>
          <p:nvPr/>
        </p:nvCxnSpPr>
        <p:spPr>
          <a:xfrm rot="5400000">
            <a:off x="2362200" y="2800350"/>
            <a:ext cx="6096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457200" y="6553200"/>
            <a:ext cx="5334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54100" y="6350000"/>
            <a:ext cx="2141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 of ETPS 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7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Oklahoma Community Mental Health Centers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14 CMHCs</a:t>
            </a:r>
          </a:p>
          <a:p>
            <a:pPr lvl="1"/>
            <a:r>
              <a:rPr lang="en-US" dirty="0" smtClean="0"/>
              <a:t>4 State Operate</a:t>
            </a:r>
          </a:p>
          <a:p>
            <a:pPr lvl="1"/>
            <a:r>
              <a:rPr lang="en-US" dirty="0" smtClean="0"/>
              <a:t>10 Private, Not for Provider</a:t>
            </a:r>
          </a:p>
          <a:p>
            <a:r>
              <a:rPr lang="en-US" dirty="0" smtClean="0"/>
              <a:t>Each owns their own data system</a:t>
            </a:r>
          </a:p>
          <a:p>
            <a:r>
              <a:rPr lang="en-US" dirty="0" smtClean="0"/>
              <a:t>Data submitted via FTP and/or Web service to central repositories</a:t>
            </a:r>
          </a:p>
          <a:p>
            <a:pPr lvl="1"/>
            <a:r>
              <a:rPr lang="en-US" dirty="0" smtClean="0"/>
              <a:t>CDC to one location</a:t>
            </a:r>
          </a:p>
          <a:p>
            <a:pPr lvl="1"/>
            <a:r>
              <a:rPr lang="en-US" dirty="0" smtClean="0"/>
              <a:t>Claims to another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Measure #11: Peer Support: % of Clients Who Receive a Peer Support Service</a:t>
            </a:r>
            <a:endParaRPr lang="en-US" sz="3200" dirty="0" smtClean="0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077200" cy="45307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Number of customers </a:t>
            </a:r>
            <a:r>
              <a:rPr lang="en-US" smtClean="0"/>
              <a:t>served divided </a:t>
            </a:r>
            <a:r>
              <a:rPr lang="en-US" dirty="0" smtClean="0"/>
              <a:t>by the number of customers who received </a:t>
            </a:r>
            <a:r>
              <a:rPr lang="en-US" b="1" dirty="0" smtClean="0"/>
              <a:t>one or more</a:t>
            </a:r>
            <a:r>
              <a:rPr lang="en-US" dirty="0" smtClean="0"/>
              <a:t> peer support services.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80772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Measure #11: Peer Support: % of clients who receive a peer support service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077200" cy="4530725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None/>
            </a:pPr>
            <a:r>
              <a:rPr lang="en-US" b="1" u="sng" dirty="0" smtClean="0"/>
              <a:t>Results</a:t>
            </a:r>
            <a:r>
              <a:rPr lang="en-US" b="1" dirty="0" smtClean="0"/>
              <a:t>:</a:t>
            </a:r>
          </a:p>
          <a:p>
            <a:pPr>
              <a:buNone/>
            </a:pPr>
            <a:r>
              <a:rPr lang="en-US" dirty="0" smtClean="0"/>
              <a:t>Agency Average (statewide standard = 13%):</a:t>
            </a:r>
          </a:p>
          <a:p>
            <a:pPr>
              <a:buNone/>
            </a:pPr>
            <a:r>
              <a:rPr lang="en-US" dirty="0" smtClean="0"/>
              <a:t>	Jun 2009	= 1.1%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/>
              <a:t>Jun 2016	</a:t>
            </a:r>
            <a:r>
              <a:rPr lang="en-US" dirty="0" smtClean="0"/>
              <a:t>= 30.2%</a:t>
            </a:r>
            <a:endParaRPr lang="en-US" dirty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Number of Agencies in the Bonus:</a:t>
            </a:r>
          </a:p>
          <a:p>
            <a:pPr>
              <a:buNone/>
            </a:pPr>
            <a:r>
              <a:rPr lang="en-US" dirty="0" smtClean="0"/>
              <a:t>	Jul 2009   = 1</a:t>
            </a:r>
          </a:p>
          <a:p>
            <a:pPr>
              <a:buNone/>
            </a:pPr>
            <a:r>
              <a:rPr lang="en-US" dirty="0"/>
              <a:t>	</a:t>
            </a:r>
            <a:r>
              <a:rPr lang="en-US" dirty="0" smtClean="0"/>
              <a:t>Jun 2016 = 13</a:t>
            </a:r>
          </a:p>
        </p:txBody>
      </p:sp>
    </p:spTree>
    <p:extLst>
      <p:ext uri="{BB962C8B-B14F-4D97-AF65-F5344CB8AC3E}">
        <p14:creationId xmlns:p14="http://schemas.microsoft.com/office/powerpoint/2010/main" val="327081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 smtClean="0"/>
              <a:t>Peer Support: % of clients who receive a peer support service</a:t>
            </a:r>
            <a:endParaRPr lang="en-US" sz="2400" dirty="0" smtClean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8961731"/>
              </p:ext>
            </p:extLst>
          </p:nvPr>
        </p:nvGraphicFramePr>
        <p:xfrm>
          <a:off x="914400" y="1600200"/>
          <a:ext cx="7772400" cy="4530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/>
          <p:cNvCxnSpPr/>
          <p:nvPr/>
        </p:nvCxnSpPr>
        <p:spPr>
          <a:xfrm rot="5400000">
            <a:off x="1390650" y="5086350"/>
            <a:ext cx="4191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457200" y="6553200"/>
            <a:ext cx="5334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54100" y="6350000"/>
            <a:ext cx="2141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 of ETPS 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6853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077200" cy="45307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dirty="0" smtClean="0"/>
          </a:p>
          <a:p>
            <a:pPr>
              <a:buFont typeface="Wingdings" pitchFamily="2" charset="2"/>
              <a:buNone/>
            </a:pPr>
            <a:r>
              <a:rPr lang="en-US" dirty="0" smtClean="0"/>
              <a:t>	Reflects the interval between initial contact and receipt of treatment services.</a:t>
            </a:r>
          </a:p>
          <a:p>
            <a:pPr>
              <a:buFont typeface="Wingdings" pitchFamily="2" charset="2"/>
              <a:buNone/>
            </a:pPr>
            <a:endParaRPr lang="en-US" dirty="0" smtClean="0"/>
          </a:p>
          <a:p>
            <a:pPr>
              <a:buFont typeface="Wingdings" pitchFamily="2" charset="2"/>
              <a:buNone/>
            </a:pPr>
            <a:r>
              <a:rPr lang="en-US" sz="2400" dirty="0" smtClean="0"/>
              <a:t>Bonus = See clinician for screening in 0-3 days</a:t>
            </a:r>
          </a:p>
          <a:p>
            <a:pPr>
              <a:buFont typeface="Wingdings" pitchFamily="2" charset="2"/>
              <a:buNone/>
            </a:pPr>
            <a:r>
              <a:rPr lang="en-US" sz="2400" dirty="0" smtClean="0"/>
              <a:t>2 pts. = Come in within 4-5 days and will see clinician</a:t>
            </a:r>
          </a:p>
          <a:p>
            <a:pPr>
              <a:buFont typeface="Wingdings" pitchFamily="2" charset="2"/>
              <a:buNone/>
            </a:pPr>
            <a:r>
              <a:rPr lang="en-US" sz="2400" dirty="0" smtClean="0"/>
              <a:t>1 pt. = Come in for paperwork 1-5 days, but won’t see clinician</a:t>
            </a:r>
          </a:p>
          <a:p>
            <a:pPr>
              <a:buFont typeface="Wingdings" pitchFamily="2" charset="2"/>
              <a:buNone/>
            </a:pPr>
            <a:r>
              <a:rPr lang="en-US" sz="2400" dirty="0" smtClean="0"/>
              <a:t>0 pts. = Anything else</a:t>
            </a:r>
          </a:p>
          <a:p>
            <a:pPr>
              <a:buFont typeface="Wingdings" pitchFamily="2" charset="2"/>
              <a:buNone/>
            </a:pPr>
            <a:endParaRPr lang="en-US" dirty="0" smtClean="0"/>
          </a:p>
          <a:p>
            <a:pPr>
              <a:buFont typeface="Wingdings" pitchFamily="2" charset="2"/>
              <a:buNone/>
            </a:pPr>
            <a:endParaRPr lang="en-US" dirty="0" smtClean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Measure #12: Access to Treatment - Children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8077200" cy="11430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Measure #12: Access to Treatment - Children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077200" cy="45307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b="1" u="sng" dirty="0" smtClean="0"/>
              <a:t>Results</a:t>
            </a:r>
            <a:r>
              <a:rPr lang="en-US" b="1" dirty="0" smtClean="0"/>
              <a:t>:</a:t>
            </a:r>
          </a:p>
          <a:p>
            <a:pPr>
              <a:buFont typeface="Wingdings" pitchFamily="2" charset="2"/>
              <a:buNone/>
            </a:pPr>
            <a:endParaRPr lang="en-US" dirty="0" smtClean="0"/>
          </a:p>
          <a:p>
            <a:pPr>
              <a:buFont typeface="Wingdings" pitchFamily="2" charset="2"/>
              <a:buNone/>
            </a:pPr>
            <a:r>
              <a:rPr lang="en-US" dirty="0" smtClean="0"/>
              <a:t>Number of Agencies in the Bonus:</a:t>
            </a:r>
          </a:p>
          <a:p>
            <a:pPr>
              <a:buFont typeface="Wingdings" pitchFamily="2" charset="2"/>
              <a:buNone/>
            </a:pPr>
            <a:r>
              <a:rPr lang="en-US" dirty="0" smtClean="0"/>
              <a:t>	Oct 2009 = 8</a:t>
            </a:r>
          </a:p>
          <a:p>
            <a:pPr>
              <a:buFont typeface="Wingdings" pitchFamily="2" charset="2"/>
              <a:buNone/>
            </a:pPr>
            <a:r>
              <a:rPr lang="en-US" dirty="0" smtClean="0"/>
              <a:t>	Jun 2016	 =13</a:t>
            </a:r>
          </a:p>
          <a:p>
            <a:pPr>
              <a:buFont typeface="Wingdings" pitchFamily="2" charset="2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2393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Measures starting on 1/1/2009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0037"/>
            <a:ext cx="8229600" cy="4525963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000" b="1" dirty="0" smtClean="0"/>
              <a:t>Outpatient </a:t>
            </a:r>
            <a:r>
              <a:rPr lang="en-US" sz="2000" b="1" dirty="0"/>
              <a:t>crisis service follow-up within 8 days </a:t>
            </a:r>
            <a:endParaRPr lang="en-US" sz="2000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000" b="1" dirty="0" smtClean="0"/>
              <a:t>Inpatient/crisis </a:t>
            </a:r>
            <a:r>
              <a:rPr lang="en-US" sz="2000" b="1" dirty="0"/>
              <a:t>unit follow-up within 7 days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1" dirty="0" smtClean="0"/>
              <a:t>Four </a:t>
            </a:r>
            <a:r>
              <a:rPr lang="en-US" sz="2000" b="1" dirty="0"/>
              <a:t>services within 45 days of admission </a:t>
            </a:r>
            <a:r>
              <a:rPr lang="en-US" sz="2000" b="1" dirty="0" smtClean="0"/>
              <a:t>(engagement)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1" dirty="0" smtClean="0"/>
              <a:t>Medication </a:t>
            </a:r>
            <a:r>
              <a:rPr lang="en-US" sz="2000" b="1" dirty="0"/>
              <a:t>visit within 14 days of admission 	</a:t>
            </a:r>
            <a:endParaRPr lang="en-US" sz="2000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000" b="1" dirty="0" smtClean="0"/>
              <a:t>Reduction in drug use 	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1" dirty="0" smtClean="0"/>
              <a:t>Access </a:t>
            </a:r>
            <a:r>
              <a:rPr lang="en-US" sz="2000" b="1" dirty="0"/>
              <a:t>to treatment (adults) 	</a:t>
            </a:r>
            <a:endParaRPr lang="en-US" sz="2000" b="1" dirty="0" smtClean="0"/>
          </a:p>
          <a:p>
            <a:pPr marL="514350" indent="-514350">
              <a:buFont typeface="+mj-lt"/>
              <a:buAutoNum type="arabicPeriod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5679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Measures starting on 7/1/2009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0037"/>
            <a:ext cx="8229600" cy="4525963"/>
          </a:xfrm>
        </p:spPr>
        <p:txBody>
          <a:bodyPr>
            <a:noAutofit/>
          </a:bodyPr>
          <a:lstStyle/>
          <a:p>
            <a:pPr marL="514350" indent="-514350">
              <a:buAutoNum type="arabicPeriod" startAt="7"/>
            </a:pPr>
            <a:r>
              <a:rPr lang="en-US" sz="2000" b="1" dirty="0" smtClean="0"/>
              <a:t>Improvement in CAR score: Interpersonal domain</a:t>
            </a:r>
          </a:p>
          <a:p>
            <a:pPr marL="514350" indent="-514350">
              <a:buAutoNum type="arabicPeriod" startAt="7"/>
            </a:pPr>
            <a:r>
              <a:rPr lang="en-US" sz="2000" b="1" dirty="0" smtClean="0"/>
              <a:t>Improvement in CAR score: Medical/physical domain</a:t>
            </a:r>
          </a:p>
          <a:p>
            <a:pPr marL="514350" indent="-514350">
              <a:buAutoNum type="arabicPeriod" startAt="7"/>
            </a:pPr>
            <a:r>
              <a:rPr lang="en-US" sz="2000" b="1" dirty="0" smtClean="0"/>
              <a:t>Improvement in CAR score: Self-care/basic needs domain</a:t>
            </a:r>
          </a:p>
          <a:p>
            <a:pPr marL="514350" indent="-514350">
              <a:buAutoNum type="arabicPeriod" startAt="7"/>
            </a:pPr>
            <a:r>
              <a:rPr lang="en-US" sz="2000" b="1" dirty="0" smtClean="0"/>
              <a:t>Inpatient/crisis unit community tenure of 180 days</a:t>
            </a:r>
          </a:p>
          <a:p>
            <a:pPr marL="514350" indent="-514350">
              <a:buAutoNum type="arabicPeriod" startAt="7"/>
            </a:pPr>
            <a:r>
              <a:rPr lang="en-US" sz="2000" b="1" dirty="0" smtClean="0"/>
              <a:t>Percent of clients who receive a peer support service</a:t>
            </a:r>
          </a:p>
          <a:p>
            <a:pPr marL="514350" indent="-514350">
              <a:buAutoNum type="arabicPeriod" startAt="7"/>
            </a:pPr>
            <a:r>
              <a:rPr lang="en-US" sz="2000" b="1" dirty="0" smtClean="0"/>
              <a:t>Access to treatment (children)</a:t>
            </a:r>
          </a:p>
        </p:txBody>
      </p:sp>
    </p:spTree>
    <p:extLst>
      <p:ext uri="{BB962C8B-B14F-4D97-AF65-F5344CB8AC3E}">
        <p14:creationId xmlns:p14="http://schemas.microsoft.com/office/powerpoint/2010/main" val="381688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8172480"/>
              </p:ext>
            </p:extLst>
          </p:nvPr>
        </p:nvGraphicFramePr>
        <p:xfrm>
          <a:off x="533400" y="1911821"/>
          <a:ext cx="8545465" cy="39555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17197"/>
                <a:gridCol w="1069232"/>
                <a:gridCol w="930861"/>
                <a:gridCol w="218039"/>
                <a:gridCol w="805068"/>
                <a:gridCol w="805068"/>
              </a:tblGrid>
              <a:tr h="454920"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 smtClean="0">
                          <a:effectLst/>
                        </a:rPr>
                        <a:t>Benchmark %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Upper/Lower Limits*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1337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Measure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Current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7/1/2016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Current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7/1/2016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</a:tr>
              <a:tr h="251337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Engagement in Treatment within 45 Days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45.3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58.9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14.4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11.7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</a:tr>
              <a:tr h="251337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Improvement in CAR Score Domain: Interpersonal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24.8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32.6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11.8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7.7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</a:tr>
              <a:tr h="251337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Improvement in CAR Score Domain: Medical/Physical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42.7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48.0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9.9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12.5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</a:tr>
              <a:tr h="45492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Improvement in CAR Score Domain: Self Care/Basic Needs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39.4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47.0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15.1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8.7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</a:tr>
              <a:tr h="251337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Inpatient/Crisis Unit Follow-up within 7 Days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53.5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66.7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19.4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12.9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</a:tr>
              <a:tr h="251337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Inpatient/Crisis Unit Readmission within 6 Months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78.5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80.0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9.4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10.2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</a:tr>
              <a:tr h="251337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Medication Visit within 14 Days of Admission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33.3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43.2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22.0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16.6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</a:tr>
              <a:tr h="251337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Outpatient Crisis Service Follow-up within 8 Days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38.8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56.3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17.7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24.3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</a:tr>
              <a:tr h="251337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Outpatient Peer Recovery Support Services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13.0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20.0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1.0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14.8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</a:tr>
              <a:tr h="251337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Reduction in Drug Use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34.1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41.3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13.5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11.0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</a:tr>
              <a:tr h="251337"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</a:tr>
              <a:tr h="251337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*One Standard Deviation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567" marR="12567" marT="12567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4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Oklahoma CMHC Comparison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2393741"/>
              </p:ext>
            </p:extLst>
          </p:nvPr>
        </p:nvGraphicFramePr>
        <p:xfrm>
          <a:off x="457200" y="838200"/>
          <a:ext cx="8229600" cy="577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400"/>
                <a:gridCol w="1295400"/>
                <a:gridCol w="1066800"/>
                <a:gridCol w="1143000"/>
                <a:gridCol w="1524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Name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Served</a:t>
                      </a:r>
                      <a:r>
                        <a:rPr lang="en-US" sz="1600" baseline="0" dirty="0" smtClean="0"/>
                        <a:t> per Month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Urban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State Operated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Rank</a:t>
                      </a:r>
                    </a:p>
                    <a:p>
                      <a:pPr algn="ctr"/>
                      <a:r>
                        <a:rPr lang="en-US" sz="1600" dirty="0" smtClean="0"/>
                        <a:t>Last Quarter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GRAND LAKE MENTAL HEALTH CENTER                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2,132</a:t>
                      </a:r>
                    </a:p>
                  </a:txBody>
                  <a:tcPr marL="9525" marR="365760" marT="9525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/>
                </a:tc>
              </a:tr>
              <a:tr h="37084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CREOKS MENTAL HEALTH                           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1,786</a:t>
                      </a:r>
                    </a:p>
                  </a:txBody>
                  <a:tcPr marL="9525" marR="365760" marT="9525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/>
                </a:tc>
              </a:tr>
              <a:tr h="37084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HOPE COMMUNITY SVCS INC                        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1,218</a:t>
                      </a:r>
                    </a:p>
                  </a:txBody>
                  <a:tcPr marL="9525" marR="365760" marT="9525" marB="0" anchor="b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Wingdings"/>
                        </a:rPr>
                        <a:t>ü</a:t>
                      </a: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Wingdings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/>
                </a:tc>
              </a:tr>
              <a:tr h="37084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NORTH CARE CENTER                              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1,732</a:t>
                      </a:r>
                    </a:p>
                  </a:txBody>
                  <a:tcPr marL="9525" marR="365760" marT="9525" marB="0" anchor="b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Wingdings"/>
                        </a:rPr>
                        <a:t>ü</a:t>
                      </a: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Wingdings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/>
                </a:tc>
              </a:tr>
              <a:tr h="37084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CARL ALBERT CMHC                               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879</a:t>
                      </a:r>
                    </a:p>
                  </a:txBody>
                  <a:tcPr marL="9525" marR="365760" marT="9525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Wingdings"/>
                        </a:rPr>
                        <a:t>ü</a:t>
                      </a: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latin typeface="Wingdings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/>
                </a:tc>
              </a:tr>
              <a:tr h="37084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EDWIN FAIR CMHC                                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626</a:t>
                      </a:r>
                    </a:p>
                  </a:txBody>
                  <a:tcPr marL="9525" marR="365760" marT="9525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/>
                </a:tc>
              </a:tr>
              <a:tr h="37084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GREEN COUNTRY MENTAL HLTH                      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648</a:t>
                      </a:r>
                    </a:p>
                  </a:txBody>
                  <a:tcPr marL="9525" marR="365760" marT="9525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/>
                </a:tc>
              </a:tr>
              <a:tr h="37084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FAMILY &amp; CHILDRENS SVCS                        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3,597</a:t>
                      </a:r>
                    </a:p>
                  </a:txBody>
                  <a:tcPr marL="9525" marR="365760" marT="9525" marB="0" anchor="b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Wingdings"/>
                        </a:rPr>
                        <a:t>ü</a:t>
                      </a: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Wingdings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/>
                </a:tc>
              </a:tr>
              <a:tr h="37084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COUNSELING &amp; RECOVERY SERVICES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1,049</a:t>
                      </a:r>
                    </a:p>
                  </a:txBody>
                  <a:tcPr marL="9525" marR="365760" marT="9525" marB="0" anchor="b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Wingdings"/>
                        </a:rPr>
                        <a:t>ü</a:t>
                      </a: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Wingdings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b="0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/>
                </a:tc>
              </a:tr>
              <a:tr h="37084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RED ROCK CMHC                                  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2,308</a:t>
                      </a:r>
                    </a:p>
                  </a:txBody>
                  <a:tcPr marL="9525" marR="365760" marT="9525" marB="0" anchor="b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Wingdings"/>
                        </a:rPr>
                        <a:t>ü</a:t>
                      </a: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Wingdings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b="0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/>
                </a:tc>
              </a:tr>
              <a:tr h="37084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NORTHWEST CENTER FOR BEHAVIORAL HEALTH         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1,100</a:t>
                      </a:r>
                    </a:p>
                  </a:txBody>
                  <a:tcPr marL="9525" marR="365760" marT="9525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Wingdings"/>
                        </a:rPr>
                        <a:t>ü</a:t>
                      </a: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Wingdings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b="0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/>
                </a:tc>
              </a:tr>
              <a:tr h="37084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CENTRAL OKLA CMHC                              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1,025</a:t>
                      </a:r>
                    </a:p>
                  </a:txBody>
                  <a:tcPr marL="9525" marR="365760" marT="9525" marB="0" anchor="b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Wingdings"/>
                        </a:rPr>
                        <a:t>ü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Wingdings"/>
                        </a:rPr>
                        <a:t>ü</a:t>
                      </a: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Wingdings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b="0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/>
                </a:tc>
              </a:tr>
              <a:tr h="37084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MENTAL HLTH SVC SO OK                          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1,382</a:t>
                      </a:r>
                    </a:p>
                  </a:txBody>
                  <a:tcPr marL="9525" marR="365760" marT="9525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b="0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/>
                </a:tc>
              </a:tr>
              <a:tr h="37084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JIM TALIAFERRO CMHC                            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726</a:t>
                      </a:r>
                    </a:p>
                  </a:txBody>
                  <a:tcPr marL="9525" marR="365760" marT="9525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Wingdings"/>
                        </a:rPr>
                        <a:t>ü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Wingdings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b="0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9525" marR="9525" marT="9525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191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 Identification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high priority was improving access to care. </a:t>
            </a:r>
          </a:p>
          <a:p>
            <a:r>
              <a:rPr lang="en-US" dirty="0" smtClean="0"/>
              <a:t>Measure should be based on current data.</a:t>
            </a:r>
          </a:p>
          <a:p>
            <a:pPr lvl="1"/>
            <a:r>
              <a:rPr lang="en-US" dirty="0" smtClean="0"/>
              <a:t>Providers already submitted claims and periodic demographic data.</a:t>
            </a:r>
          </a:p>
          <a:p>
            <a:r>
              <a:rPr lang="en-US" dirty="0" smtClean="0"/>
              <a:t>The only new measure that did not previously exist was the access to treatment measure.</a:t>
            </a:r>
          </a:p>
          <a:p>
            <a:pPr lvl="1"/>
            <a:r>
              <a:rPr lang="en-US" dirty="0" smtClean="0"/>
              <a:t>This measure was based secret shopper approach conducted by state staff.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9740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Building Consensus and Measure Transparency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ODMHSAS initially meet face-to-face with providers to discuss measures.</a:t>
            </a:r>
          </a:p>
          <a:p>
            <a:r>
              <a:rPr lang="en-US" sz="2400" dirty="0" smtClean="0"/>
              <a:t>Both parties agreed on how measures were defined.</a:t>
            </a:r>
          </a:p>
          <a:p>
            <a:r>
              <a:rPr lang="en-US" sz="2400" dirty="0" smtClean="0"/>
              <a:t>Additionally phone calls and webinars were provided to all provider staff.</a:t>
            </a:r>
          </a:p>
          <a:p>
            <a:r>
              <a:rPr lang="en-US" sz="2400" dirty="0" smtClean="0"/>
              <a:t>Reports were made available so each provider could see summary results of other providers.</a:t>
            </a:r>
          </a:p>
          <a:p>
            <a:r>
              <a:rPr lang="en-US" sz="2400" dirty="0" smtClean="0"/>
              <a:t>Reports also showed each provider their detailed information to the client level.</a:t>
            </a:r>
          </a:p>
          <a:p>
            <a:r>
              <a:rPr lang="en-US" sz="2400" dirty="0" smtClean="0"/>
              <a:t>Multiple onsite trainings were/are provided by ODMHSAS staff to CMHC staff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3957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yers">
  <a:themeElements>
    <a:clrScheme name="Layers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Layers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ayers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Layers</Template>
  <TotalTime>1663</TotalTime>
  <Words>1757</Words>
  <Application>Microsoft Office PowerPoint</Application>
  <PresentationFormat>On-screen Show (4:3)</PresentationFormat>
  <Paragraphs>548</Paragraphs>
  <Slides>67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8" baseType="lpstr">
      <vt:lpstr>Layers</vt:lpstr>
      <vt:lpstr>Oklahoma Enhanced Tier Payment System </vt:lpstr>
      <vt:lpstr>Overview</vt:lpstr>
      <vt:lpstr>Measures </vt:lpstr>
      <vt:lpstr>Current Data System - Oklahoma</vt:lpstr>
      <vt:lpstr>Terminology</vt:lpstr>
      <vt:lpstr>Oklahoma Community Mental Health Centers</vt:lpstr>
      <vt:lpstr>Oklahoma CMHC Comparison</vt:lpstr>
      <vt:lpstr>Measure Identification</vt:lpstr>
      <vt:lpstr>Building Consensus and Measure Transparency</vt:lpstr>
      <vt:lpstr>Setting Benchmarks </vt:lpstr>
      <vt:lpstr>Benchmark (Inpatient Follow Up)</vt:lpstr>
      <vt:lpstr>How much is each CMHC able to earn each quarter?</vt:lpstr>
      <vt:lpstr>Example of earnings by quarter</vt:lpstr>
      <vt:lpstr>How much money is there?</vt:lpstr>
      <vt:lpstr>Report Examples* - Summary of All Measures</vt:lpstr>
      <vt:lpstr>Report Examples* - Summary By Agency</vt:lpstr>
      <vt:lpstr>Report Examples* - Summary By Measure</vt:lpstr>
      <vt:lpstr>Report Examples* - Detail Report - Original Benchmark Determination</vt:lpstr>
      <vt:lpstr>Report Examples* - Detail Report - Current Scores</vt:lpstr>
      <vt:lpstr>Report Examples* - Detail Report – Drill Down</vt:lpstr>
      <vt:lpstr>Benchmarks</vt:lpstr>
      <vt:lpstr>State Average - Change</vt:lpstr>
      <vt:lpstr>Oklahoma ETPS Summary</vt:lpstr>
      <vt:lpstr>Questions</vt:lpstr>
      <vt:lpstr>Additional Information</vt:lpstr>
      <vt:lpstr>Setting Benchmarks </vt:lpstr>
      <vt:lpstr>Denominator</vt:lpstr>
      <vt:lpstr>Numerator</vt:lpstr>
      <vt:lpstr>Scores</vt:lpstr>
      <vt:lpstr>Benchmark</vt:lpstr>
      <vt:lpstr>Measure #1: Outpatient Crisis Service Follow-up within 8 Days </vt:lpstr>
      <vt:lpstr>Measure #1: Outpatient Crisis Service Follow-up within 8 Days </vt:lpstr>
      <vt:lpstr>Outpatient Crisis Service Follow-up within 8 Days</vt:lpstr>
      <vt:lpstr>Measure #2: Inpatient/Crisis Unit Follow-up within 7 Days </vt:lpstr>
      <vt:lpstr>Measure #2: Inpatient/Crisis Unit Follow-up within 7 Days </vt:lpstr>
      <vt:lpstr>Inpatient/Crisis Unit Follow-up within 7 Days</vt:lpstr>
      <vt:lpstr>Measure #3: Reduction in Drug Use</vt:lpstr>
      <vt:lpstr>Measure #3: Reduction in Drug Use</vt:lpstr>
      <vt:lpstr>Reduction in Drug Use</vt:lpstr>
      <vt:lpstr>Measure #4: Engagement: Four Services within 45 Days of Admission</vt:lpstr>
      <vt:lpstr>Measure #4: Engagement: Four Services within 45 Days of Admission</vt:lpstr>
      <vt:lpstr>Engagement: Four Services within 45 Days of Admission  </vt:lpstr>
      <vt:lpstr>Measure #5: Medication Visit within 14 Days of Admission</vt:lpstr>
      <vt:lpstr>Measure #5: Medication Visit within 14 Days of Admission</vt:lpstr>
      <vt:lpstr>Medication Visit within 14 Days of Admission</vt:lpstr>
      <vt:lpstr>Measure #6: Access to Treatment - Adults</vt:lpstr>
      <vt:lpstr>Measure #6: Access to Treatment - Adults</vt:lpstr>
      <vt:lpstr>Customer Count Changes</vt:lpstr>
      <vt:lpstr>Measure #7: Improvement in CAR Score: Interpersonal Domain</vt:lpstr>
      <vt:lpstr>Measure #7: Improvement in CAR Score: Interpersonal Domain</vt:lpstr>
      <vt:lpstr>CAR Score Improvement: Interpersonal Domain</vt:lpstr>
      <vt:lpstr>Measure #8: Improvement in CAR Score: Medical/Physical Domain</vt:lpstr>
      <vt:lpstr>CAR Score Improvement: Medical/Physical Domain</vt:lpstr>
      <vt:lpstr>Measure #9: Improvement in CAR Score: Self Care/Basic Needs Domain</vt:lpstr>
      <vt:lpstr>Measure #9: Improvement in CAR Score: Self Care/Basic Needs Domain</vt:lpstr>
      <vt:lpstr>CAR Score Improvement: Self Care/Basic Needs Domain</vt:lpstr>
      <vt:lpstr>Measure #10: Inpatient/Crisis Unit Community Tenure of 180 Days</vt:lpstr>
      <vt:lpstr>Measure #10: Inpatient/Crisis Unit Community Tenure of 180 Days</vt:lpstr>
      <vt:lpstr>Inpatient/Crisis Unit Readmission within 180 Days</vt:lpstr>
      <vt:lpstr>Measure #11: Peer Support: % of Clients Who Receive a Peer Support Service</vt:lpstr>
      <vt:lpstr>Measure #11: Peer Support: % of clients who receive a peer support service</vt:lpstr>
      <vt:lpstr>Peer Support: % of clients who receive a peer support service</vt:lpstr>
      <vt:lpstr>Measure #12: Access to Treatment - Children</vt:lpstr>
      <vt:lpstr>Measure #12: Access to Treatment - Children</vt:lpstr>
      <vt:lpstr>Measures starting on 1/1/2009</vt:lpstr>
      <vt:lpstr>Measures starting on 7/1/2009</vt:lpstr>
      <vt:lpstr>PowerPoint Presentation</vt:lpstr>
    </vt:vector>
  </TitlesOfParts>
  <Company>ODMHSAS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Outpatient Crisis Service</dc:title>
  <dc:creator>mareynolds</dc:creator>
  <cp:lastModifiedBy>Reynolds, Mark A</cp:lastModifiedBy>
  <cp:revision>155</cp:revision>
  <dcterms:created xsi:type="dcterms:W3CDTF">2008-12-13T14:33:02Z</dcterms:created>
  <dcterms:modified xsi:type="dcterms:W3CDTF">2016-12-09T13:25:11Z</dcterms:modified>
</cp:coreProperties>
</file>