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73"/>
  </p:notesMasterIdLst>
  <p:handoutMasterIdLst>
    <p:handoutMasterId r:id="rId74"/>
  </p:handoutMasterIdLst>
  <p:sldIdLst>
    <p:sldId id="412" r:id="rId2"/>
    <p:sldId id="414" r:id="rId3"/>
    <p:sldId id="415" r:id="rId4"/>
    <p:sldId id="416" r:id="rId5"/>
    <p:sldId id="417" r:id="rId6"/>
    <p:sldId id="418" r:id="rId7"/>
    <p:sldId id="419" r:id="rId8"/>
    <p:sldId id="420" r:id="rId9"/>
    <p:sldId id="421" r:id="rId10"/>
    <p:sldId id="422" r:id="rId11"/>
    <p:sldId id="423" r:id="rId12"/>
    <p:sldId id="432" r:id="rId13"/>
    <p:sldId id="425" r:id="rId14"/>
    <p:sldId id="426" r:id="rId15"/>
    <p:sldId id="427" r:id="rId16"/>
    <p:sldId id="428" r:id="rId17"/>
    <p:sldId id="429" r:id="rId18"/>
    <p:sldId id="430" r:id="rId19"/>
    <p:sldId id="431" r:id="rId20"/>
    <p:sldId id="433" r:id="rId21"/>
    <p:sldId id="434" r:id="rId22"/>
    <p:sldId id="435" r:id="rId23"/>
    <p:sldId id="436" r:id="rId24"/>
    <p:sldId id="437" r:id="rId25"/>
    <p:sldId id="273" r:id="rId26"/>
    <p:sldId id="302" r:id="rId27"/>
    <p:sldId id="304" r:id="rId28"/>
    <p:sldId id="303" r:id="rId29"/>
    <p:sldId id="307" r:id="rId30"/>
    <p:sldId id="308" r:id="rId31"/>
    <p:sldId id="413" r:id="rId32"/>
    <p:sldId id="366" r:id="rId33"/>
    <p:sldId id="373" r:id="rId34"/>
    <p:sldId id="374" r:id="rId35"/>
    <p:sldId id="375" r:id="rId36"/>
    <p:sldId id="407" r:id="rId37"/>
    <p:sldId id="376" r:id="rId38"/>
    <p:sldId id="377" r:id="rId39"/>
    <p:sldId id="378" r:id="rId40"/>
    <p:sldId id="379" r:id="rId41"/>
    <p:sldId id="380" r:id="rId42"/>
    <p:sldId id="381" r:id="rId43"/>
    <p:sldId id="382" r:id="rId44"/>
    <p:sldId id="384" r:id="rId45"/>
    <p:sldId id="385" r:id="rId46"/>
    <p:sldId id="387" r:id="rId47"/>
    <p:sldId id="388" r:id="rId48"/>
    <p:sldId id="389" r:id="rId49"/>
    <p:sldId id="280" r:id="rId50"/>
    <p:sldId id="397" r:id="rId51"/>
    <p:sldId id="286" r:id="rId52"/>
    <p:sldId id="287" r:id="rId53"/>
    <p:sldId id="288" r:id="rId54"/>
    <p:sldId id="289" r:id="rId55"/>
    <p:sldId id="290" r:id="rId56"/>
    <p:sldId id="291" r:id="rId57"/>
    <p:sldId id="292" r:id="rId58"/>
    <p:sldId id="326" r:id="rId59"/>
    <p:sldId id="295" r:id="rId60"/>
    <p:sldId id="296" r:id="rId61"/>
    <p:sldId id="408" r:id="rId62"/>
    <p:sldId id="409" r:id="rId63"/>
    <p:sldId id="411" r:id="rId64"/>
    <p:sldId id="410" r:id="rId65"/>
    <p:sldId id="297" r:id="rId66"/>
    <p:sldId id="298" r:id="rId67"/>
    <p:sldId id="299" r:id="rId68"/>
    <p:sldId id="300" r:id="rId69"/>
    <p:sldId id="301" r:id="rId70"/>
    <p:sldId id="390" r:id="rId71"/>
    <p:sldId id="406"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75" d="100"/>
          <a:sy n="75" d="100"/>
        </p:scale>
        <p:origin x="-732" y="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1A3213-A42A-4580-8389-89D5F55E2551}" type="datetimeFigureOut">
              <a:rPr lang="en-US" smtClean="0"/>
              <a:pPr/>
              <a:t>4/29/2014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1BFE7C-BEF5-4FAB-8A54-E20BD43E7326}" type="slidenum">
              <a:rPr lang="en-US" smtClean="0"/>
              <a:pPr/>
              <a:t>‹#›</a:t>
            </a:fld>
            <a:endParaRPr lang="en-US"/>
          </a:p>
        </p:txBody>
      </p:sp>
    </p:spTree>
    <p:extLst>
      <p:ext uri="{BB962C8B-B14F-4D97-AF65-F5344CB8AC3E}">
        <p14:creationId xmlns:p14="http://schemas.microsoft.com/office/powerpoint/2010/main" val="2115912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A3F4F7-E0CF-4A1F-8525-A443C846DE17}" type="datetimeFigureOut">
              <a:rPr lang="en-US" smtClean="0"/>
              <a:pPr/>
              <a:t>4/29/2014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0A4BA9-31E6-46DF-A979-3B96C7545046}" type="slidenum">
              <a:rPr lang="en-US" smtClean="0"/>
              <a:pPr/>
              <a:t>‹#›</a:t>
            </a:fld>
            <a:endParaRPr lang="en-US"/>
          </a:p>
        </p:txBody>
      </p:sp>
    </p:spTree>
    <p:extLst>
      <p:ext uri="{BB962C8B-B14F-4D97-AF65-F5344CB8AC3E}">
        <p14:creationId xmlns:p14="http://schemas.microsoft.com/office/powerpoint/2010/main" val="51194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0A4BA9-31E6-46DF-A979-3B96C754504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0A4BA9-31E6-46DF-A979-3B96C7545046}"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E5E23A-907A-4F85-9A6E-1DB19EEAA5B3}" type="slidenum">
              <a:rPr lang="en-US" smtClean="0"/>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E5E23A-907A-4F85-9A6E-1DB19EEAA5B3}" type="slidenum">
              <a:rPr lang="en-US" smtClean="0"/>
              <a:pPr/>
              <a:t>18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DB62CC5-371F-44C1-BFB4-B391F9270252}" type="slidenum">
              <a:rPr lang="en-US"/>
              <a:pPr fontAlgn="base">
                <a:spcBef>
                  <a:spcPct val="0"/>
                </a:spcBef>
                <a:spcAft>
                  <a:spcPct val="0"/>
                </a:spcAft>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4035E7-80F5-4838-A387-3F63E432CE98}" type="slidenum">
              <a:rPr lang="en-US"/>
              <a:pPr fontAlgn="base">
                <a:spcBef>
                  <a:spcPct val="0"/>
                </a:spcBef>
                <a:spcAft>
                  <a:spcPct val="0"/>
                </a:spcAft>
              </a:pPr>
              <a:t>24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A23249-1E76-4A7A-8575-2D73DA70FA8B}" type="slidenum">
              <a:rPr lang="en-US"/>
              <a:pPr fontAlgn="base">
                <a:spcBef>
                  <a:spcPct val="0"/>
                </a:spcBef>
                <a:spcAft>
                  <a:spcPct val="0"/>
                </a:spcAft>
              </a:pPr>
              <a:t>25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0A4BA9-31E6-46DF-A979-3B96C7545046}" type="slidenum">
              <a:rPr lang="en-US" smtClean="0"/>
              <a:pPr/>
              <a:t>26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0A4BA9-31E6-46DF-A979-3B96C7545046}" type="slidenum">
              <a:rPr lang="en-US" smtClean="0"/>
              <a:pPr/>
              <a:t>27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0A4BA9-31E6-46DF-A979-3B96C7545046}" type="slidenum">
              <a:rPr lang="en-US" smtClean="0"/>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0A4BA9-31E6-46DF-A979-3B96C7545046}"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A7153F-C194-40EB-883C-94F02D291FBD}" type="slidenum">
              <a:rPr lang="en-US"/>
              <a:pPr fontAlgn="base">
                <a:spcBef>
                  <a:spcPct val="0"/>
                </a:spcBef>
                <a:spcAft>
                  <a:spcPct val="0"/>
                </a:spcAft>
              </a:pPr>
              <a:t>8</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0A4BA9-31E6-46DF-A979-3B96C7545046}" type="slidenum">
              <a:rPr lang="en-US" smtClean="0"/>
              <a:pPr/>
              <a:t>30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0A4BA9-31E6-46DF-A979-3B96C7545046}" type="slidenum">
              <a:rPr lang="en-US" smtClean="0"/>
              <a:pPr/>
              <a:t>31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63EDE8-D416-4642-AA58-3DB9A32E7DBF}" type="slidenum">
              <a:rPr lang="en-US"/>
              <a:pPr fontAlgn="base">
                <a:spcBef>
                  <a:spcPct val="0"/>
                </a:spcBef>
                <a:spcAft>
                  <a:spcPct val="0"/>
                </a:spcAft>
              </a:pPr>
              <a:t>32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33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34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35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37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38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39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40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A684F4-9D25-4A9C-9C61-834781D72B56}" type="slidenum">
              <a:rPr lang="en-US"/>
              <a:pPr fontAlgn="base">
                <a:spcBef>
                  <a:spcPct val="0"/>
                </a:spcBef>
                <a:spcAft>
                  <a:spcPct val="0"/>
                </a:spcAft>
              </a:pPr>
              <a:t>9</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41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42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43</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44</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45</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46</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47</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70A4D7-C3F7-4BB1-B34F-EAC45C3D130B}" type="slidenum">
              <a:rPr lang="en-US" smtClean="0"/>
              <a:pPr/>
              <a:t>48</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4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4949D63-F1F8-469E-9E3E-FF3D302D347B}" type="slidenum">
              <a:rPr lang="en-US"/>
              <a:pPr fontAlgn="base">
                <a:spcBef>
                  <a:spcPct val="0"/>
                </a:spcBef>
                <a:spcAft>
                  <a:spcPct val="0"/>
                </a:spcAft>
              </a:pPr>
              <a:t>49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25B120-5626-4061-BAD1-1BA7F51A2BF0}" type="slidenum">
              <a:rPr lang="en-US" smtClean="0"/>
              <a:pPr/>
              <a:t>50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70F1AFA-BA6E-4758-BC63-87C22A354080}" type="slidenum">
              <a:rPr lang="en-US"/>
              <a:pPr fontAlgn="base">
                <a:spcBef>
                  <a:spcPct val="0"/>
                </a:spcBef>
                <a:spcAft>
                  <a:spcPct val="0"/>
                </a:spcAft>
              </a:pPr>
              <a:t>10</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693240-0D65-424A-8FF3-CD0505D0F918}" type="slidenum">
              <a:rPr lang="en-US"/>
              <a:pPr fontAlgn="base">
                <a:spcBef>
                  <a:spcPct val="0"/>
                </a:spcBef>
                <a:spcAft>
                  <a:spcPct val="0"/>
                </a:spcAft>
              </a:pPr>
              <a:t>51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FE2108-31ED-4EC7-B52D-55C6BFBA26EA}" type="slidenum">
              <a:rPr lang="en-US"/>
              <a:pPr fontAlgn="base">
                <a:spcBef>
                  <a:spcPct val="0"/>
                </a:spcBef>
                <a:spcAft>
                  <a:spcPct val="0"/>
                </a:spcAft>
              </a:pPr>
              <a:t>52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0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4C5E52E-5668-4DDF-8E0C-2D5CEABE2C7A}" type="slidenum">
              <a:rPr lang="en-US"/>
              <a:pPr fontAlgn="base">
                <a:spcBef>
                  <a:spcPct val="0"/>
                </a:spcBef>
                <a:spcAft>
                  <a:spcPct val="0"/>
                </a:spcAft>
              </a:pPr>
              <a:t>53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1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224907-F736-4C49-8120-A5F1397F7780}" type="slidenum">
              <a:rPr lang="en-US"/>
              <a:pPr fontAlgn="base">
                <a:spcBef>
                  <a:spcPct val="0"/>
                </a:spcBef>
                <a:spcAft>
                  <a:spcPct val="0"/>
                </a:spcAft>
              </a:pPr>
              <a:t>54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2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2630AD-D8D0-4853-BD13-29F916A56DA3}" type="slidenum">
              <a:rPr lang="en-US"/>
              <a:pPr fontAlgn="base">
                <a:spcBef>
                  <a:spcPct val="0"/>
                </a:spcBef>
                <a:spcAft>
                  <a:spcPct val="0"/>
                </a:spcAft>
              </a:pPr>
              <a:t>55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EDBDC5-1D6A-4763-929E-5ABC4360D9C4}" type="slidenum">
              <a:rPr lang="en-US"/>
              <a:pPr fontAlgn="base">
                <a:spcBef>
                  <a:spcPct val="0"/>
                </a:spcBef>
                <a:spcAft>
                  <a:spcPct val="0"/>
                </a:spcAft>
              </a:pPr>
              <a:t>56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49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8E4D30-0649-4E6B-9B5E-4F3BBE90075D}" type="slidenum">
              <a:rPr lang="en-US"/>
              <a:pPr fontAlgn="base">
                <a:spcBef>
                  <a:spcPct val="0"/>
                </a:spcBef>
                <a:spcAft>
                  <a:spcPct val="0"/>
                </a:spcAft>
              </a:pPr>
              <a:t>57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753E4F-4A4F-4B61-AB2A-A6432D0D0EBF}" type="slidenum">
              <a:rPr lang="en-US"/>
              <a:pPr fontAlgn="base">
                <a:spcBef>
                  <a:spcPct val="0"/>
                </a:spcBef>
                <a:spcAft>
                  <a:spcPct val="0"/>
                </a:spcAft>
                <a:defRPr/>
              </a:pPr>
              <a:t>58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900A3B-896C-45BC-9D1C-C0083029F211}" type="slidenum">
              <a:rPr lang="en-US"/>
              <a:pPr fontAlgn="base">
                <a:spcBef>
                  <a:spcPct val="0"/>
                </a:spcBef>
                <a:spcAft>
                  <a:spcPct val="0"/>
                </a:spcAft>
              </a:pPr>
              <a:t>59</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9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9C91DB-BA6F-4C75-8C40-3FC577D42760}" type="slidenum">
              <a:rPr lang="en-US"/>
              <a:pPr fontAlgn="base">
                <a:spcBef>
                  <a:spcPct val="0"/>
                </a:spcBef>
                <a:spcAft>
                  <a:spcPct val="0"/>
                </a:spcAft>
              </a:pPr>
              <a:t>60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0A4BA9-31E6-46DF-A979-3B96C7545046}" type="slidenum">
              <a:rPr lang="en-US" smtClean="0"/>
              <a:pPr/>
              <a:t>11</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88E958-1148-48FD-B30A-B07709741DB6}" type="slidenum">
              <a:rPr lang="en-US"/>
              <a:pPr fontAlgn="base">
                <a:spcBef>
                  <a:spcPct val="0"/>
                </a:spcBef>
                <a:spcAft>
                  <a:spcPct val="0"/>
                </a:spcAft>
              </a:pPr>
              <a:t>65</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EBAB54A-A6B7-4D2B-8CBE-A43E5CED3B94}" type="slidenum">
              <a:rPr lang="en-US" smtClean="0"/>
              <a:pPr>
                <a:defRPr/>
              </a:pPr>
              <a:t>66</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EBAB54A-A6B7-4D2B-8CBE-A43E5CED3B94}" type="slidenum">
              <a:rPr lang="en-US" smtClean="0"/>
              <a:pPr>
                <a:defRPr/>
              </a:pPr>
              <a:t>67</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EBAB54A-A6B7-4D2B-8CBE-A43E5CED3B94}" type="slidenum">
              <a:rPr lang="en-US" smtClean="0"/>
              <a:pPr>
                <a:defRPr/>
              </a:pPr>
              <a:t>68</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11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462048-792D-4986-B396-229AC044F5E2}" type="slidenum">
              <a:rPr lang="en-US"/>
              <a:pPr fontAlgn="base">
                <a:spcBef>
                  <a:spcPct val="0"/>
                </a:spcBef>
                <a:spcAft>
                  <a:spcPct val="0"/>
                </a:spcAft>
              </a:pPr>
              <a:t>69</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70A4D7-C3F7-4BB1-B34F-EAC45C3D130B}" type="slidenum">
              <a:rPr lang="en-US" smtClean="0"/>
              <a:pPr/>
              <a:t>70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968F6E-6B61-4387-ABEF-B4E8CD3F3B79}" type="slidenum">
              <a:rPr lang="en-US"/>
              <a:pPr fontAlgn="base">
                <a:spcBef>
                  <a:spcPct val="0"/>
                </a:spcBef>
                <a:spcAft>
                  <a:spcPct val="0"/>
                </a:spcAft>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6A8BDA-DC4F-48DC-9F82-B96DD1BDF0DE}" type="slidenum">
              <a:rPr lang="en-US"/>
              <a:pPr fontAlgn="base">
                <a:spcBef>
                  <a:spcPct val="0"/>
                </a:spcBef>
                <a:spcAft>
                  <a:spcPct val="0"/>
                </a:spcAft>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F29F54-F8FD-4C13-9688-FE2CB340DEC9}" type="slidenum">
              <a:rPr lang="en-US"/>
              <a:pPr fontAlgn="base">
                <a:spcBef>
                  <a:spcPct val="0"/>
                </a:spcBef>
                <a:spcAft>
                  <a:spcPct val="0"/>
                </a:spcAft>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FF47374-9B6F-4E0F-A6F0-285C47E4C777}" type="slidenum">
              <a:rPr lang="en-US"/>
              <a:pPr fontAlgn="base">
                <a:spcBef>
                  <a:spcPct val="0"/>
                </a:spcBef>
                <a:spcAft>
                  <a:spcPct val="0"/>
                </a:spcAft>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9D1754F7-3CDF-45E1-A0EE-6D2C73506CCF}" type="datetimeFigureOut">
              <a:rPr lang="en-US" smtClean="0"/>
              <a:pPr/>
              <a:t>4/29/2014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E2337DA-C188-4481-8BCF-CB81650235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1754F7-3CDF-45E1-A0EE-6D2C73506CCF}"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337DA-C188-4481-8BCF-CB81650235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1754F7-3CDF-45E1-A0EE-6D2C73506CCF}"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337DA-C188-4481-8BCF-CB816502351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3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335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6553200" y="6243638"/>
            <a:ext cx="2133600" cy="457200"/>
          </a:xfrm>
        </p:spPr>
        <p:txBody>
          <a:bodyPr/>
          <a:lstStyle>
            <a:lvl1pPr>
              <a:defRPr/>
            </a:lvl1pPr>
          </a:lstStyle>
          <a:p>
            <a:pPr>
              <a:defRPr/>
            </a:pPr>
            <a:fld id="{FCE50486-3DB2-4EAD-8D1B-88413FC39BA7}" type="slidenum">
              <a:rPr lang="en-US"/>
              <a:pPr>
                <a:defRPr/>
              </a:pPr>
              <a:t>‹#›</a:t>
            </a:fld>
            <a:endParaRPr lang="en-US" dirty="0"/>
          </a:p>
        </p:txBody>
      </p:sp>
      <p:sp>
        <p:nvSpPr>
          <p:cNvPr id="7" name="Date Placeholder 6"/>
          <p:cNvSpPr>
            <a:spLocks noGrp="1"/>
          </p:cNvSpPr>
          <p:nvPr>
            <p:ph type="dt" sz="half" idx="11"/>
          </p:nvPr>
        </p:nvSpPr>
        <p:spPr>
          <a:xfrm>
            <a:off x="457200" y="6243638"/>
            <a:ext cx="2133600" cy="457200"/>
          </a:xfrm>
        </p:spPr>
        <p:txBody>
          <a:bodyPr/>
          <a:lstStyle>
            <a:lvl1pPr>
              <a:defRPr dirty="0"/>
            </a:lvl1pPr>
          </a:lstStyle>
          <a:p>
            <a:pPr>
              <a:defRPr/>
            </a:pPr>
            <a:endParaRPr lang="en-US"/>
          </a:p>
        </p:txBody>
      </p:sp>
      <p:sp>
        <p:nvSpPr>
          <p:cNvPr id="8" name="Footer Placeholder 7"/>
          <p:cNvSpPr>
            <a:spLocks noGrp="1"/>
          </p:cNvSpPr>
          <p:nvPr>
            <p:ph type="ftr" sz="quarter" idx="12"/>
          </p:nvPr>
        </p:nvSpPr>
        <p:spPr>
          <a:xfrm>
            <a:off x="3124200" y="6243638"/>
            <a:ext cx="2895600" cy="457200"/>
          </a:xfrm>
        </p:spPr>
        <p:txBody>
          <a:bodyPr/>
          <a:lstStyle>
            <a:lvl1pPr>
              <a:defRPr dirty="0"/>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3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553200" y="6243638"/>
            <a:ext cx="2133600" cy="457200"/>
          </a:xfrm>
        </p:spPr>
        <p:txBody>
          <a:bodyPr/>
          <a:lstStyle>
            <a:lvl1pPr>
              <a:defRPr/>
            </a:lvl1pPr>
          </a:lstStyle>
          <a:p>
            <a:pPr>
              <a:defRPr/>
            </a:pPr>
            <a:fld id="{FA7DF244-40FC-41C9-A16F-1D63B5074238}" type="slidenum">
              <a:rPr lang="en-US"/>
              <a:pPr>
                <a:defRPr/>
              </a:pPr>
              <a:t>‹#›</a:t>
            </a:fld>
            <a:endParaRPr lang="en-US" dirty="0"/>
          </a:p>
        </p:txBody>
      </p:sp>
      <p:sp>
        <p:nvSpPr>
          <p:cNvPr id="6" name="Date Placeholder 5"/>
          <p:cNvSpPr>
            <a:spLocks noGrp="1"/>
          </p:cNvSpPr>
          <p:nvPr>
            <p:ph type="dt" sz="half" idx="11"/>
          </p:nvPr>
        </p:nvSpPr>
        <p:spPr>
          <a:xfrm>
            <a:off x="457200" y="6243638"/>
            <a:ext cx="2133600" cy="457200"/>
          </a:xfrm>
        </p:spPr>
        <p:txBody>
          <a:bodyPr/>
          <a:lstStyle>
            <a:lvl1pPr>
              <a:defRPr dirty="0"/>
            </a:lvl1pPr>
          </a:lstStyle>
          <a:p>
            <a:pPr>
              <a:defRPr/>
            </a:pPr>
            <a:endParaRPr lang="en-US"/>
          </a:p>
        </p:txBody>
      </p:sp>
      <p:sp>
        <p:nvSpPr>
          <p:cNvPr id="7" name="Footer Placeholder 6"/>
          <p:cNvSpPr>
            <a:spLocks noGrp="1"/>
          </p:cNvSpPr>
          <p:nvPr>
            <p:ph type="ftr" sz="quarter" idx="12"/>
          </p:nvPr>
        </p:nvSpPr>
        <p:spPr>
          <a:xfrm>
            <a:off x="3124200" y="6243638"/>
            <a:ext cx="2895600" cy="457200"/>
          </a:xfrm>
        </p:spPr>
        <p:txBody>
          <a:bodyPr/>
          <a:lstStyle>
            <a:lvl1pPr>
              <a:defRPr dirty="0"/>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66800" y="1981200"/>
            <a:ext cx="7543800" cy="4114800"/>
          </a:xfrm>
        </p:spPr>
        <p:txBody>
          <a:bodyPr rtlCol="0">
            <a:normAutofit/>
          </a:bodyPr>
          <a:lstStyle/>
          <a:p>
            <a:pPr lvl="0"/>
            <a:endParaRPr lang="en-US" noProof="0" dirty="0" smtClean="0"/>
          </a:p>
        </p:txBody>
      </p:sp>
      <p:sp>
        <p:nvSpPr>
          <p:cNvPr id="4" name="Date Placeholder 13"/>
          <p:cNvSpPr>
            <a:spLocks noGrp="1"/>
          </p:cNvSpPr>
          <p:nvPr>
            <p:ph type="dt" sz="half" idx="10"/>
          </p:nvPr>
        </p:nvSpPr>
        <p:spPr/>
        <p:txBody>
          <a:bodyPr/>
          <a:lstStyle>
            <a:lvl1pPr>
              <a:defRPr dirty="0"/>
            </a:lvl1pPr>
          </a:lstStyle>
          <a:p>
            <a:pPr>
              <a:defRPr/>
            </a:pPr>
            <a:endParaRPr lang="en-US"/>
          </a:p>
        </p:txBody>
      </p:sp>
      <p:sp>
        <p:nvSpPr>
          <p:cNvPr id="5" name="Footer Placeholder 2"/>
          <p:cNvSpPr>
            <a:spLocks noGrp="1"/>
          </p:cNvSpPr>
          <p:nvPr>
            <p:ph type="ftr" sz="quarter" idx="11"/>
          </p:nvPr>
        </p:nvSpPr>
        <p:spPr/>
        <p:txBody>
          <a:bodyPr/>
          <a:lstStyle>
            <a:lvl1pPr>
              <a:defRPr dirty="0"/>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698CCB8-B887-4386-A4ED-7955A8E82FB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9D1754F7-3CDF-45E1-A0EE-6D2C73506CCF}" type="datetimeFigureOut">
              <a:rPr lang="en-US" smtClean="0"/>
              <a:pPr/>
              <a:t>4/29/2014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3E2337DA-C188-4481-8BCF-CB81650235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9D1754F7-3CDF-45E1-A0EE-6D2C73506CCF}" type="datetimeFigureOut">
              <a:rPr lang="en-US" smtClean="0"/>
              <a:pPr/>
              <a:t>4/29/2014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3E2337DA-C188-4481-8BCF-CB816502351C}"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9D1754F7-3CDF-45E1-A0EE-6D2C73506CCF}" type="datetimeFigureOut">
              <a:rPr lang="en-US" smtClean="0"/>
              <a:pPr/>
              <a:t>4/29/2014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3E2337DA-C188-4481-8BCF-CB81650235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9D1754F7-3CDF-45E1-A0EE-6D2C73506CCF}" type="datetimeFigureOut">
              <a:rPr lang="en-US" smtClean="0"/>
              <a:pPr/>
              <a:t>4/29/2014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3E2337DA-C188-4481-8BCF-CB81650235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1754F7-3CDF-45E1-A0EE-6D2C73506CCF}" type="datetimeFigureOut">
              <a:rPr lang="en-US" smtClean="0"/>
              <a:pPr/>
              <a:t>4/29/2014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2337DA-C188-4481-8BCF-CB81650235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9D1754F7-3CDF-45E1-A0EE-6D2C73506CCF}" type="datetimeFigureOut">
              <a:rPr lang="en-US" smtClean="0"/>
              <a:pPr/>
              <a:t>4/29/2014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3E2337DA-C188-4481-8BCF-CB81650235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9D1754F7-3CDF-45E1-A0EE-6D2C73506CCF}" type="datetimeFigureOut">
              <a:rPr lang="en-US" smtClean="0"/>
              <a:pPr/>
              <a:t>4/29/2014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3E2337DA-C188-4481-8BCF-CB81650235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9D1754F7-3CDF-45E1-A0EE-6D2C73506CCF}" type="datetimeFigureOut">
              <a:rPr lang="en-US" smtClean="0"/>
              <a:pPr/>
              <a:t>4/29/2014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3E2337DA-C188-4481-8BCF-CB81650235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D1754F7-3CDF-45E1-A0EE-6D2C73506CCF}" type="datetimeFigureOut">
              <a:rPr lang="en-US" smtClean="0"/>
              <a:pPr/>
              <a:t>4/29/2014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E2337DA-C188-4481-8BCF-CB81650235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emedicine.com/med/topic3005.htm"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743199"/>
          </a:xfrm>
        </p:spPr>
        <p:txBody>
          <a:bodyPr>
            <a:normAutofit fontScale="90000"/>
          </a:bodyPr>
          <a:lstStyle/>
          <a:p>
            <a:r>
              <a:rPr lang="en-US" b="1" dirty="0" smtClean="0"/>
              <a:t>MANAGING NARCISSISTIC, BORDERLINE AND ANTISOCIAL PERSONALITY DISORDERS (DSM-5)</a:t>
            </a:r>
            <a:endParaRPr lang="en-US" b="1" dirty="0"/>
          </a:p>
        </p:txBody>
      </p:sp>
      <p:sp>
        <p:nvSpPr>
          <p:cNvPr id="3" name="Subtitle 2"/>
          <p:cNvSpPr>
            <a:spLocks noGrp="1"/>
          </p:cNvSpPr>
          <p:nvPr>
            <p:ph type="subTitle" idx="1"/>
          </p:nvPr>
        </p:nvSpPr>
        <p:spPr>
          <a:xfrm>
            <a:off x="540544" y="4191000"/>
            <a:ext cx="7536656" cy="1905000"/>
          </a:xfrm>
        </p:spPr>
        <p:txBody>
          <a:bodyPr>
            <a:normAutofit/>
          </a:bodyPr>
          <a:lstStyle/>
          <a:p>
            <a:r>
              <a:rPr lang="en-US" b="1" dirty="0" smtClean="0">
                <a:effectLst>
                  <a:outerShdw blurRad="38100" dist="38100" dir="2700000" algn="tl">
                    <a:srgbClr val="000000">
                      <a:alpha val="43137"/>
                    </a:srgbClr>
                  </a:outerShdw>
                </a:effectLst>
              </a:rPr>
              <a:t>Cardwell C. Nuckols, PhD</a:t>
            </a:r>
          </a:p>
          <a:p>
            <a:r>
              <a:rPr lang="en-US" b="1" dirty="0" smtClean="0">
                <a:effectLst>
                  <a:outerShdw blurRad="38100" dist="38100" dir="2700000" algn="tl">
                    <a:srgbClr val="000000">
                      <a:alpha val="43137"/>
                    </a:srgbClr>
                  </a:outerShdw>
                </a:effectLst>
              </a:rPr>
              <a:t>cnuckols@elitecorp1.com</a:t>
            </a:r>
          </a:p>
          <a:p>
            <a:r>
              <a:rPr lang="en-US" sz="4000" b="1" dirty="0" smtClean="0">
                <a:effectLst>
                  <a:outerShdw blurRad="38100" dist="38100" dir="2700000" algn="tl">
                    <a:srgbClr val="000000">
                      <a:alpha val="43137"/>
                    </a:srgbClr>
                  </a:outerShdw>
                </a:effectLst>
              </a:rPr>
              <a:t>www.cnuckols.com</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5608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rtlCol="0">
            <a:normAutofit/>
          </a:bodyPr>
          <a:lstStyle/>
          <a:p>
            <a:pPr fontAlgn="auto">
              <a:spcAft>
                <a:spcPts val="0"/>
              </a:spcAft>
              <a:defRPr/>
            </a:pPr>
            <a:r>
              <a:rPr lang="en-US" b="1" dirty="0">
                <a:effectLst>
                  <a:outerShdw blurRad="38100" dist="38100" dir="2700000" algn="tl">
                    <a:srgbClr val="000000">
                      <a:alpha val="43137"/>
                    </a:srgbClr>
                  </a:outerShdw>
                </a:effectLst>
              </a:rPr>
              <a:t>Psychobiological Model of Personality</a:t>
            </a:r>
          </a:p>
        </p:txBody>
      </p:sp>
      <p:sp>
        <p:nvSpPr>
          <p:cNvPr id="53251" name="Rectangle 3"/>
          <p:cNvSpPr>
            <a:spLocks noGrp="1" noChangeArrowheads="1"/>
          </p:cNvSpPr>
          <p:nvPr>
            <p:ph idx="1"/>
          </p:nvPr>
        </p:nvSpPr>
        <p:spPr/>
        <p:txBody>
          <a:bodyPr rtlCol="0">
            <a:normAutofit/>
          </a:bodyPr>
          <a:lstStyle/>
          <a:p>
            <a:pPr fontAlgn="auto">
              <a:lnSpc>
                <a:spcPct val="90000"/>
              </a:lnSpc>
              <a:spcAft>
                <a:spcPts val="0"/>
              </a:spcAft>
              <a:buFont typeface="Arial" pitchFamily="34" charset="0"/>
              <a:buChar char="•"/>
              <a:defRPr/>
            </a:pPr>
            <a:r>
              <a:rPr lang="en-US" sz="2800" b="1" dirty="0">
                <a:effectLst>
                  <a:outerShdw blurRad="38100" dist="38100" dir="2700000" algn="tl">
                    <a:srgbClr val="000000">
                      <a:alpha val="43137"/>
                    </a:srgbClr>
                  </a:outerShdw>
                </a:effectLst>
              </a:rPr>
              <a:t>Temperament</a:t>
            </a:r>
          </a:p>
          <a:p>
            <a:pPr lvl="1" fontAlgn="auto">
              <a:lnSpc>
                <a:spcPct val="90000"/>
              </a:lnSpc>
              <a:spcAft>
                <a:spcPts val="0"/>
              </a:spcAft>
              <a:buFont typeface="Arial" pitchFamily="34" charset="0"/>
              <a:buChar char="–"/>
              <a:defRPr/>
            </a:pPr>
            <a:r>
              <a:rPr lang="en-US" sz="2400" dirty="0"/>
              <a:t>Novelty-Seeking</a:t>
            </a:r>
          </a:p>
          <a:p>
            <a:pPr lvl="1" fontAlgn="auto">
              <a:lnSpc>
                <a:spcPct val="90000"/>
              </a:lnSpc>
              <a:spcAft>
                <a:spcPts val="0"/>
              </a:spcAft>
              <a:buFont typeface="Arial" pitchFamily="34" charset="0"/>
              <a:buChar char="–"/>
              <a:defRPr/>
            </a:pPr>
            <a:r>
              <a:rPr lang="en-US" sz="2400" dirty="0"/>
              <a:t>Harm-Avoidance</a:t>
            </a:r>
          </a:p>
          <a:p>
            <a:pPr lvl="1" fontAlgn="auto">
              <a:lnSpc>
                <a:spcPct val="90000"/>
              </a:lnSpc>
              <a:spcAft>
                <a:spcPts val="0"/>
              </a:spcAft>
              <a:buFont typeface="Arial" pitchFamily="34" charset="0"/>
              <a:buChar char="–"/>
              <a:defRPr/>
            </a:pPr>
            <a:r>
              <a:rPr lang="en-US" sz="2400" dirty="0"/>
              <a:t>Reward-Dependence</a:t>
            </a:r>
          </a:p>
          <a:p>
            <a:pPr lvl="1" fontAlgn="auto">
              <a:lnSpc>
                <a:spcPct val="90000"/>
              </a:lnSpc>
              <a:spcAft>
                <a:spcPts val="0"/>
              </a:spcAft>
              <a:buFont typeface="Arial" pitchFamily="34" charset="0"/>
              <a:buChar char="–"/>
              <a:defRPr/>
            </a:pPr>
            <a:r>
              <a:rPr lang="en-US" sz="2400" dirty="0"/>
              <a:t>Persistence</a:t>
            </a:r>
          </a:p>
          <a:p>
            <a:pPr fontAlgn="auto">
              <a:lnSpc>
                <a:spcPct val="90000"/>
              </a:lnSpc>
              <a:spcAft>
                <a:spcPts val="0"/>
              </a:spcAft>
              <a:buFont typeface="Arial" pitchFamily="34" charset="0"/>
              <a:buChar char="•"/>
              <a:defRPr/>
            </a:pPr>
            <a:r>
              <a:rPr lang="en-US" sz="2800" b="1" dirty="0">
                <a:effectLst>
                  <a:outerShdw blurRad="38100" dist="38100" dir="2700000" algn="tl">
                    <a:srgbClr val="000000">
                      <a:alpha val="43137"/>
                    </a:srgbClr>
                  </a:outerShdw>
                </a:effectLst>
              </a:rPr>
              <a:t>Character</a:t>
            </a:r>
          </a:p>
          <a:p>
            <a:pPr lvl="1" fontAlgn="auto">
              <a:lnSpc>
                <a:spcPct val="90000"/>
              </a:lnSpc>
              <a:spcAft>
                <a:spcPts val="0"/>
              </a:spcAft>
              <a:buFont typeface="Arial" pitchFamily="34" charset="0"/>
              <a:buChar char="–"/>
              <a:defRPr/>
            </a:pPr>
            <a:r>
              <a:rPr lang="en-US" sz="2400" dirty="0" smtClean="0"/>
              <a:t>Self-Directedness (Responsible, Purposeful &amp; Resourceful)</a:t>
            </a:r>
            <a:endParaRPr lang="en-US" sz="2400" dirty="0"/>
          </a:p>
          <a:p>
            <a:pPr lvl="1" fontAlgn="auto">
              <a:lnSpc>
                <a:spcPct val="90000"/>
              </a:lnSpc>
              <a:spcAft>
                <a:spcPts val="0"/>
              </a:spcAft>
              <a:buFont typeface="Arial" pitchFamily="34" charset="0"/>
              <a:buChar char="–"/>
              <a:defRPr/>
            </a:pPr>
            <a:r>
              <a:rPr lang="en-US" sz="2400" dirty="0"/>
              <a:t>Cooperativeness</a:t>
            </a:r>
          </a:p>
          <a:p>
            <a:pPr lvl="1" fontAlgn="auto">
              <a:lnSpc>
                <a:spcPct val="90000"/>
              </a:lnSpc>
              <a:spcAft>
                <a:spcPts val="0"/>
              </a:spcAft>
              <a:buFont typeface="Arial" pitchFamily="34" charset="0"/>
              <a:buChar char="–"/>
              <a:defRPr/>
            </a:pPr>
            <a:r>
              <a:rPr lang="en-US" sz="2400" dirty="0"/>
              <a:t>Self-Transcendence</a:t>
            </a:r>
          </a:p>
          <a:p>
            <a:pPr lvl="1" fontAlgn="auto">
              <a:lnSpc>
                <a:spcPct val="90000"/>
              </a:lnSpc>
              <a:spcAft>
                <a:spcPts val="0"/>
              </a:spcAft>
              <a:buFont typeface="Arial" pitchFamily="34" charset="0"/>
              <a:buChar char="–"/>
              <a:defRPr/>
            </a:pPr>
            <a:r>
              <a:rPr lang="en-US" sz="2400" dirty="0"/>
              <a:t>Altruism</a:t>
            </a:r>
          </a:p>
        </p:txBody>
      </p:sp>
    </p:spTree>
    <p:extLst>
      <p:ext uri="{BB962C8B-B14F-4D97-AF65-F5344CB8AC3E}">
        <p14:creationId xmlns:p14="http://schemas.microsoft.com/office/powerpoint/2010/main" val="222100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Psychobiological Model of Personality</a:t>
            </a:r>
            <a:endParaRPr lang="en-US" dirty="0"/>
          </a:p>
        </p:txBody>
      </p:sp>
      <p:sp>
        <p:nvSpPr>
          <p:cNvPr id="3" name="Content Placeholder 2"/>
          <p:cNvSpPr>
            <a:spLocks noGrp="1"/>
          </p:cNvSpPr>
          <p:nvPr>
            <p:ph idx="1"/>
          </p:nvPr>
        </p:nvSpPr>
        <p:spPr/>
        <p:txBody>
          <a:bodyPr/>
          <a:lstStyle/>
          <a:p>
            <a:r>
              <a:rPr lang="en-US" b="1" dirty="0" smtClean="0"/>
              <a:t>Genetics</a:t>
            </a:r>
          </a:p>
          <a:p>
            <a:pPr lvl="1"/>
            <a:r>
              <a:rPr lang="en-US" b="1" dirty="0" smtClean="0"/>
              <a:t>Example-Antisocial Personality Disorder</a:t>
            </a:r>
          </a:p>
          <a:p>
            <a:pPr lvl="2"/>
            <a:r>
              <a:rPr lang="en-US" b="1" dirty="0" smtClean="0"/>
              <a:t>Increased Impulsivity</a:t>
            </a:r>
          </a:p>
          <a:p>
            <a:pPr lvl="2"/>
            <a:r>
              <a:rPr lang="en-US" b="1" dirty="0" smtClean="0"/>
              <a:t>Decreased Empathy</a:t>
            </a:r>
          </a:p>
          <a:p>
            <a:pPr lvl="2"/>
            <a:r>
              <a:rPr lang="en-US" b="1" dirty="0" smtClean="0"/>
              <a:t>Low Frustration  Tolerance</a:t>
            </a:r>
          </a:p>
          <a:p>
            <a:pPr lvl="2"/>
            <a:r>
              <a:rPr lang="en-US" b="1" dirty="0" smtClean="0"/>
              <a:t>High Drive</a:t>
            </a:r>
          </a:p>
          <a:p>
            <a:pPr lvl="2"/>
            <a:r>
              <a:rPr lang="en-US" b="1" dirty="0" smtClean="0"/>
              <a:t>High Sensation Seeking</a:t>
            </a:r>
          </a:p>
          <a:p>
            <a:pPr lvl="2"/>
            <a:endParaRPr lang="en-US" b="1" dirty="0"/>
          </a:p>
        </p:txBody>
      </p:sp>
    </p:spTree>
    <p:extLst>
      <p:ext uri="{BB962C8B-B14F-4D97-AF65-F5344CB8AC3E}">
        <p14:creationId xmlns:p14="http://schemas.microsoft.com/office/powerpoint/2010/main" val="2981381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rtlCol="0">
            <a:normAutofit/>
          </a:bodyPr>
          <a:lstStyle/>
          <a:p>
            <a:pPr fontAlgn="auto">
              <a:spcAft>
                <a:spcPts val="0"/>
              </a:spcAft>
              <a:defRPr/>
            </a:pPr>
            <a:r>
              <a:rPr lang="en-US" b="1" dirty="0">
                <a:effectLst>
                  <a:outerShdw blurRad="38100" dist="38100" dir="2700000" algn="tl">
                    <a:srgbClr val="000000">
                      <a:alpha val="43137"/>
                    </a:srgbClr>
                  </a:outerShdw>
                </a:effectLst>
              </a:rPr>
              <a:t>Treatment Considerations</a:t>
            </a:r>
          </a:p>
        </p:txBody>
      </p:sp>
      <p:sp>
        <p:nvSpPr>
          <p:cNvPr id="58371"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Relationship to Axis I</a:t>
            </a:r>
          </a:p>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Egosyntonic and Characterological</a:t>
            </a:r>
          </a:p>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Character traits more amenable to treatment</a:t>
            </a:r>
          </a:p>
          <a:p>
            <a:pPr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Transference/Countertransference</a:t>
            </a:r>
          </a:p>
          <a:p>
            <a:pPr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Stress a variable in intensity</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6135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rtlCol="0">
            <a:normAutofit/>
          </a:bodyPr>
          <a:lstStyle/>
          <a:p>
            <a:pPr fontAlgn="auto">
              <a:spcAft>
                <a:spcPts val="0"/>
              </a:spcAft>
              <a:defRPr/>
            </a:pPr>
            <a:r>
              <a:rPr lang="en-US" b="1" dirty="0" smtClean="0">
                <a:effectLst>
                  <a:outerShdw blurRad="38100" dist="38100" dir="2700000" algn="tl">
                    <a:srgbClr val="000000">
                      <a:alpha val="43137"/>
                    </a:srgbClr>
                  </a:outerShdw>
                </a:effectLst>
              </a:rPr>
              <a:t>Treatment Considerations</a:t>
            </a:r>
            <a:endParaRPr lang="en-US" b="1" dirty="0">
              <a:effectLst>
                <a:outerShdw blurRad="38100" dist="38100" dir="2700000" algn="tl">
                  <a:srgbClr val="000000">
                    <a:alpha val="43137"/>
                  </a:srgbClr>
                </a:outerShdw>
              </a:effectLst>
            </a:endParaRPr>
          </a:p>
        </p:txBody>
      </p:sp>
      <p:sp>
        <p:nvSpPr>
          <p:cNvPr id="76803" name="Rectangle 3"/>
          <p:cNvSpPr>
            <a:spLocks noGrp="1" noChangeArrowheads="1"/>
          </p:cNvSpPr>
          <p:nvPr>
            <p:ph idx="1"/>
          </p:nvPr>
        </p:nvSpPr>
        <p:spPr/>
        <p:txBody>
          <a:bodyPr rtlCol="0">
            <a:normAutofit lnSpcReduction="10000"/>
          </a:bodyPr>
          <a:lstStyle/>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Psychotherapeutic Treatment Strategies</a:t>
            </a:r>
          </a:p>
          <a:p>
            <a:pPr lvl="1" fontAlgn="auto">
              <a:spcAft>
                <a:spcPts val="0"/>
              </a:spcAft>
              <a:buFont typeface="Arial" pitchFamily="34" charset="0"/>
              <a:buChar char="–"/>
              <a:defRPr/>
            </a:pPr>
            <a:r>
              <a:rPr lang="en-US" sz="3600" b="1" dirty="0">
                <a:effectLst>
                  <a:outerShdw blurRad="38100" dist="38100" dir="2700000" algn="tl">
                    <a:srgbClr val="000000">
                      <a:alpha val="43137"/>
                    </a:srgbClr>
                  </a:outerShdw>
                </a:effectLst>
              </a:rPr>
              <a:t>Increase acceptance and tolerance</a:t>
            </a:r>
          </a:p>
          <a:p>
            <a:pPr lvl="1" fontAlgn="auto">
              <a:spcAft>
                <a:spcPts val="0"/>
              </a:spcAft>
              <a:buFont typeface="Arial" pitchFamily="34" charset="0"/>
              <a:buChar char="–"/>
              <a:defRPr/>
            </a:pPr>
            <a:r>
              <a:rPr lang="en-US" sz="3600" b="1" dirty="0">
                <a:effectLst>
                  <a:outerShdw blurRad="38100" dist="38100" dir="2700000" algn="tl">
                    <a:srgbClr val="000000">
                      <a:alpha val="43137"/>
                    </a:srgbClr>
                  </a:outerShdw>
                </a:effectLst>
              </a:rPr>
              <a:t>Reduce intensity of trait expression</a:t>
            </a:r>
          </a:p>
          <a:p>
            <a:pPr lvl="1" fontAlgn="auto">
              <a:spcAft>
                <a:spcPts val="0"/>
              </a:spcAft>
              <a:buFont typeface="Arial" pitchFamily="34" charset="0"/>
              <a:buChar char="–"/>
              <a:defRPr/>
            </a:pPr>
            <a:r>
              <a:rPr lang="en-US" sz="3600" b="1" dirty="0">
                <a:effectLst>
                  <a:outerShdw blurRad="38100" dist="38100" dir="2700000" algn="tl">
                    <a:srgbClr val="000000">
                      <a:alpha val="43137"/>
                    </a:srgbClr>
                  </a:outerShdw>
                </a:effectLst>
              </a:rPr>
              <a:t>Promote adaptive trait-based behavior</a:t>
            </a:r>
          </a:p>
          <a:p>
            <a:pPr lvl="1" fontAlgn="auto">
              <a:spcAft>
                <a:spcPts val="0"/>
              </a:spcAft>
              <a:buFont typeface="Arial" pitchFamily="34" charset="0"/>
              <a:buChar char="–"/>
              <a:defRPr/>
            </a:pPr>
            <a:r>
              <a:rPr lang="en-US" sz="3600" b="1" dirty="0">
                <a:effectLst>
                  <a:outerShdw blurRad="38100" dist="38100" dir="2700000" algn="tl">
                    <a:srgbClr val="000000">
                      <a:alpha val="43137"/>
                    </a:srgbClr>
                  </a:outerShdw>
                </a:effectLst>
              </a:rPr>
              <a:t>Create conducive environments</a:t>
            </a:r>
          </a:p>
        </p:txBody>
      </p:sp>
    </p:spTree>
    <p:extLst>
      <p:ext uri="{BB962C8B-B14F-4D97-AF65-F5344CB8AC3E}">
        <p14:creationId xmlns:p14="http://schemas.microsoft.com/office/powerpoint/2010/main" val="238995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rtlCol="0">
            <a:normAutofit fontScale="90000"/>
          </a:bodyPr>
          <a:lstStyle/>
          <a:p>
            <a:pPr fontAlgn="auto">
              <a:spcAft>
                <a:spcPts val="0"/>
              </a:spcAft>
              <a:defRPr/>
            </a:pPr>
            <a:r>
              <a:rPr lang="en-US" dirty="0"/>
              <a:t/>
            </a:r>
            <a:br>
              <a:rPr lang="en-US" dirty="0"/>
            </a:br>
            <a:r>
              <a:rPr lang="en-US" dirty="0"/>
              <a:t> </a:t>
            </a:r>
            <a:r>
              <a:rPr lang="en-US" b="1" dirty="0">
                <a:effectLst>
                  <a:outerShdw blurRad="38100" dist="38100" dir="2700000" algn="tl">
                    <a:srgbClr val="000000">
                      <a:alpha val="43137"/>
                    </a:srgbClr>
                  </a:outerShdw>
                </a:effectLst>
              </a:rPr>
              <a:t>Psychotherapeutic Treatment Strategies</a:t>
            </a:r>
          </a:p>
        </p:txBody>
      </p:sp>
      <p:sp>
        <p:nvSpPr>
          <p:cNvPr id="78851" name="Rectangle 3"/>
          <p:cNvSpPr>
            <a:spLocks noGrp="1" noChangeArrowheads="1"/>
          </p:cNvSpPr>
          <p:nvPr>
            <p:ph idx="1"/>
          </p:nvPr>
        </p:nvSpPr>
        <p:spPr>
          <a:xfrm>
            <a:off x="457200" y="1905000"/>
            <a:ext cx="8229600" cy="4221163"/>
          </a:xfrm>
        </p:spPr>
        <p:txBody>
          <a:bodyPr rtlCol="0">
            <a:normAutofit/>
          </a:bodyPr>
          <a:lstStyle/>
          <a:p>
            <a:pPr fontAlgn="auto">
              <a:lnSpc>
                <a:spcPct val="90000"/>
              </a:lnSpc>
              <a:spcAft>
                <a:spcPts val="0"/>
              </a:spcAft>
              <a:buFont typeface="Arial" pitchFamily="34" charset="0"/>
              <a:buChar char="•"/>
              <a:defRPr/>
            </a:pPr>
            <a:r>
              <a:rPr lang="en-US" b="1" dirty="0">
                <a:effectLst>
                  <a:outerShdw blurRad="38100" dist="38100" dir="2700000" algn="tl">
                    <a:srgbClr val="000000">
                      <a:alpha val="43137"/>
                    </a:srgbClr>
                  </a:outerShdw>
                </a:effectLst>
              </a:rPr>
              <a:t>Increase acceptance and tolerance</a:t>
            </a:r>
          </a:p>
          <a:p>
            <a:pPr lvl="1" fontAlgn="auto">
              <a:lnSpc>
                <a:spcPct val="90000"/>
              </a:lnSpc>
              <a:spcAft>
                <a:spcPts val="0"/>
              </a:spcAft>
              <a:buFont typeface="Arial" pitchFamily="34" charset="0"/>
              <a:buChar char="–"/>
              <a:defRPr/>
            </a:pPr>
            <a:r>
              <a:rPr lang="en-US" dirty="0"/>
              <a:t>Psycho-education</a:t>
            </a:r>
          </a:p>
          <a:p>
            <a:pPr lvl="1" fontAlgn="auto">
              <a:lnSpc>
                <a:spcPct val="90000"/>
              </a:lnSpc>
              <a:spcAft>
                <a:spcPts val="0"/>
              </a:spcAft>
              <a:buFont typeface="Arial" pitchFamily="34" charset="0"/>
              <a:buChar char="–"/>
              <a:defRPr/>
            </a:pPr>
            <a:r>
              <a:rPr lang="en-US" dirty="0"/>
              <a:t>Identify adaptive features</a:t>
            </a:r>
          </a:p>
          <a:p>
            <a:pPr fontAlgn="auto">
              <a:lnSpc>
                <a:spcPct val="90000"/>
              </a:lnSpc>
              <a:spcAft>
                <a:spcPts val="0"/>
              </a:spcAft>
              <a:buFont typeface="Arial" pitchFamily="34" charset="0"/>
              <a:buChar char="•"/>
              <a:defRPr/>
            </a:pPr>
            <a:r>
              <a:rPr lang="en-US" b="1" dirty="0">
                <a:effectLst>
                  <a:outerShdw blurRad="38100" dist="38100" dir="2700000" algn="tl">
                    <a:srgbClr val="000000">
                      <a:alpha val="43137"/>
                    </a:srgbClr>
                  </a:outerShdw>
                </a:effectLst>
              </a:rPr>
              <a:t>Reduce intensity of trait expression</a:t>
            </a:r>
          </a:p>
          <a:p>
            <a:pPr lvl="1" fontAlgn="auto">
              <a:lnSpc>
                <a:spcPct val="90000"/>
              </a:lnSpc>
              <a:spcAft>
                <a:spcPts val="0"/>
              </a:spcAft>
              <a:buFont typeface="Arial" pitchFamily="34" charset="0"/>
              <a:buChar char="–"/>
              <a:defRPr/>
            </a:pPr>
            <a:r>
              <a:rPr lang="en-US" dirty="0"/>
              <a:t>Restructure triggering situations</a:t>
            </a:r>
          </a:p>
          <a:p>
            <a:pPr lvl="1" fontAlgn="auto">
              <a:lnSpc>
                <a:spcPct val="90000"/>
              </a:lnSpc>
              <a:spcAft>
                <a:spcPts val="0"/>
              </a:spcAft>
              <a:buFont typeface="Arial" pitchFamily="34" charset="0"/>
              <a:buChar char="–"/>
              <a:defRPr/>
            </a:pPr>
            <a:r>
              <a:rPr lang="en-US" dirty="0"/>
              <a:t>Modify amplifying cognitions</a:t>
            </a:r>
          </a:p>
          <a:p>
            <a:pPr lvl="1" fontAlgn="auto">
              <a:lnSpc>
                <a:spcPct val="90000"/>
              </a:lnSpc>
              <a:spcAft>
                <a:spcPts val="0"/>
              </a:spcAft>
              <a:buFont typeface="Arial" pitchFamily="34" charset="0"/>
              <a:buChar char="–"/>
              <a:defRPr/>
            </a:pPr>
            <a:r>
              <a:rPr lang="en-US" dirty="0"/>
              <a:t>Enhance incompatible behaviors</a:t>
            </a:r>
          </a:p>
          <a:p>
            <a:pPr lvl="1" fontAlgn="auto">
              <a:lnSpc>
                <a:spcPct val="90000"/>
              </a:lnSpc>
              <a:spcAft>
                <a:spcPts val="0"/>
              </a:spcAft>
              <a:buFont typeface="Arial" pitchFamily="34" charset="0"/>
              <a:buChar char="–"/>
              <a:defRPr/>
            </a:pPr>
            <a:r>
              <a:rPr lang="en-US" dirty="0"/>
              <a:t>Medication</a:t>
            </a:r>
          </a:p>
        </p:txBody>
      </p:sp>
    </p:spTree>
    <p:extLst>
      <p:ext uri="{BB962C8B-B14F-4D97-AF65-F5344CB8AC3E}">
        <p14:creationId xmlns:p14="http://schemas.microsoft.com/office/powerpoint/2010/main" val="1480693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rtlCol="0">
            <a:normAutofit/>
          </a:bodyPr>
          <a:lstStyle/>
          <a:p>
            <a:pPr fontAlgn="auto">
              <a:spcAft>
                <a:spcPts val="0"/>
              </a:spcAft>
              <a:defRPr/>
            </a:pPr>
            <a:r>
              <a:rPr lang="en-US" b="1" dirty="0">
                <a:effectLst>
                  <a:outerShdw blurRad="38100" dist="38100" dir="2700000" algn="tl">
                    <a:srgbClr val="000000">
                      <a:alpha val="43137"/>
                    </a:srgbClr>
                  </a:outerShdw>
                </a:effectLst>
              </a:rPr>
              <a:t>Psychotherapeutic Treatment Strategies</a:t>
            </a:r>
          </a:p>
        </p:txBody>
      </p:sp>
      <p:sp>
        <p:nvSpPr>
          <p:cNvPr id="79875"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Promote adaptive trait-based behavior</a:t>
            </a:r>
          </a:p>
          <a:p>
            <a:pPr lvl="1" fontAlgn="auto">
              <a:spcAft>
                <a:spcPts val="0"/>
              </a:spcAft>
              <a:buFont typeface="Arial" pitchFamily="34" charset="0"/>
              <a:buChar char="–"/>
              <a:defRPr/>
            </a:pPr>
            <a:r>
              <a:rPr lang="en-US" dirty="0"/>
              <a:t>How </a:t>
            </a:r>
            <a:r>
              <a:rPr lang="en-US" dirty="0" smtClean="0"/>
              <a:t>and when to </a:t>
            </a:r>
            <a:r>
              <a:rPr lang="en-US" dirty="0"/>
              <a:t>ask for help</a:t>
            </a:r>
          </a:p>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Create conducive environments</a:t>
            </a:r>
          </a:p>
          <a:p>
            <a:pPr lvl="1" fontAlgn="auto">
              <a:spcAft>
                <a:spcPts val="0"/>
              </a:spcAft>
              <a:buFont typeface="Arial" pitchFamily="34" charset="0"/>
              <a:buChar char="–"/>
              <a:defRPr/>
            </a:pPr>
            <a:r>
              <a:rPr lang="en-US" dirty="0"/>
              <a:t>Modify environment to match client instead of asking the client to adapt to the environment that has been problematic</a:t>
            </a:r>
          </a:p>
        </p:txBody>
      </p:sp>
    </p:spTree>
    <p:extLst>
      <p:ext uri="{BB962C8B-B14F-4D97-AF65-F5344CB8AC3E}">
        <p14:creationId xmlns:p14="http://schemas.microsoft.com/office/powerpoint/2010/main" val="3904575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Create Conducive Environment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534400" cy="4525963"/>
          </a:xfrm>
        </p:spPr>
        <p:txBody>
          <a:bodyPr>
            <a:normAutofit/>
          </a:bodyPr>
          <a:lstStyle/>
          <a:p>
            <a:r>
              <a:rPr lang="en-US" sz="4000" b="1" dirty="0" smtClean="0"/>
              <a:t>Help them find an environment they can flourish in</a:t>
            </a:r>
          </a:p>
          <a:p>
            <a:pPr lvl="1"/>
            <a:r>
              <a:rPr lang="en-US" sz="3600" b="1" dirty="0" smtClean="0"/>
              <a:t>Especially true with Borderline PD</a:t>
            </a:r>
          </a:p>
          <a:p>
            <a:r>
              <a:rPr lang="en-US" sz="4000" b="1" dirty="0" smtClean="0"/>
              <a:t>Set appropriate limits</a:t>
            </a:r>
          </a:p>
          <a:p>
            <a:r>
              <a:rPr lang="en-US" sz="4000" b="1" dirty="0" smtClean="0"/>
              <a:t>Environmental Enrichment</a:t>
            </a:r>
            <a:endParaRPr lang="en-US" sz="4000" b="1" dirty="0"/>
          </a:p>
        </p:txBody>
      </p:sp>
    </p:spTree>
    <p:extLst>
      <p:ext uri="{BB962C8B-B14F-4D97-AF65-F5344CB8AC3E}">
        <p14:creationId xmlns:p14="http://schemas.microsoft.com/office/powerpoint/2010/main" val="3209145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r>
              <a:rPr lang="en-US" b="1" dirty="0">
                <a:effectLst>
                  <a:outerShdw blurRad="38100" dist="38100" dir="2700000" algn="tl">
                    <a:srgbClr val="000000">
                      <a:alpha val="43137"/>
                    </a:srgbClr>
                  </a:outerShdw>
                </a:effectLst>
              </a:rPr>
              <a:t>Setting Limits</a:t>
            </a:r>
          </a:p>
        </p:txBody>
      </p:sp>
      <p:sp>
        <p:nvSpPr>
          <p:cNvPr id="483331" name="Rectangle 3"/>
          <p:cNvSpPr>
            <a:spLocks noGrp="1" noChangeArrowheads="1"/>
          </p:cNvSpPr>
          <p:nvPr>
            <p:ph idx="1"/>
          </p:nvPr>
        </p:nvSpPr>
        <p:spPr/>
        <p:txBody>
          <a:bodyPr>
            <a:normAutofit/>
          </a:bodyPr>
          <a:lstStyle/>
          <a:p>
            <a:pPr algn="ctr">
              <a:buFont typeface="Wingdings" pitchFamily="2" charset="2"/>
              <a:buNone/>
            </a:pPr>
            <a:r>
              <a:rPr lang="en-US" sz="5400" b="1" dirty="0"/>
              <a:t>Too Strict</a:t>
            </a:r>
          </a:p>
          <a:p>
            <a:pPr algn="ctr">
              <a:buFont typeface="Wingdings" pitchFamily="2" charset="2"/>
              <a:buNone/>
            </a:pPr>
            <a:endParaRPr lang="en-US" sz="5400" b="1" dirty="0"/>
          </a:p>
          <a:p>
            <a:pPr algn="ctr">
              <a:buFont typeface="Wingdings" pitchFamily="2" charset="2"/>
              <a:buNone/>
            </a:pPr>
            <a:r>
              <a:rPr lang="en-US" sz="5400" b="1" dirty="0"/>
              <a:t>Too Loose</a:t>
            </a:r>
          </a:p>
          <a:p>
            <a:pPr>
              <a:buFont typeface="Wingdings" pitchFamily="2" charset="2"/>
              <a:buNone/>
            </a:pPr>
            <a:endParaRPr lang="en-US" sz="3600" b="1" dirty="0">
              <a:solidFill>
                <a:schemeClr val="hlink"/>
              </a:solidFill>
            </a:endParaRPr>
          </a:p>
          <a:p>
            <a:pPr algn="ctr">
              <a:buFont typeface="Wingdings" pitchFamily="2" charset="2"/>
              <a:buNone/>
            </a:pPr>
            <a:endParaRPr lang="en-US" sz="5400" b="1" i="1" dirty="0">
              <a:solidFill>
                <a:schemeClr val="hlink"/>
              </a:solidFill>
            </a:endParaRPr>
          </a:p>
        </p:txBody>
      </p:sp>
    </p:spTree>
    <p:extLst>
      <p:ext uri="{BB962C8B-B14F-4D97-AF65-F5344CB8AC3E}">
        <p14:creationId xmlns:p14="http://schemas.microsoft.com/office/powerpoint/2010/main" val="3252125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normAutofit/>
          </a:bodyPr>
          <a:lstStyle/>
          <a:p>
            <a:r>
              <a:rPr lang="en-US" sz="4000" b="1" dirty="0">
                <a:effectLst>
                  <a:outerShdw blurRad="38100" dist="38100" dir="2700000" algn="tl">
                    <a:srgbClr val="000000">
                      <a:alpha val="43137"/>
                    </a:srgbClr>
                  </a:outerShdw>
                </a:effectLst>
              </a:rPr>
              <a:t>A “Good Parent” Sets “Good Limits”</a:t>
            </a:r>
          </a:p>
        </p:txBody>
      </p:sp>
      <p:sp>
        <p:nvSpPr>
          <p:cNvPr id="400387" name="Rectangle 3"/>
          <p:cNvSpPr>
            <a:spLocks noGrp="1" noChangeArrowheads="1"/>
          </p:cNvSpPr>
          <p:nvPr>
            <p:ph idx="1"/>
          </p:nvPr>
        </p:nvSpPr>
        <p:spPr/>
        <p:txBody>
          <a:bodyPr/>
          <a:lstStyle/>
          <a:p>
            <a:pPr>
              <a:buFont typeface="Wingdings" pitchFamily="2" charset="2"/>
              <a:buNone/>
            </a:pPr>
            <a:endParaRPr lang="en-US" dirty="0"/>
          </a:p>
          <a:p>
            <a:pPr algn="ctr">
              <a:buFont typeface="Wingdings" pitchFamily="2" charset="2"/>
              <a:buNone/>
            </a:pPr>
            <a:r>
              <a:rPr lang="en-US" sz="4400" b="1" dirty="0"/>
              <a:t>FAIR</a:t>
            </a:r>
          </a:p>
          <a:p>
            <a:pPr algn="ctr">
              <a:buFont typeface="Wingdings" pitchFamily="2" charset="2"/>
              <a:buNone/>
            </a:pPr>
            <a:r>
              <a:rPr lang="en-US" sz="4400" b="1" dirty="0"/>
              <a:t>CONSISTENT</a:t>
            </a:r>
          </a:p>
          <a:p>
            <a:pPr algn="ctr">
              <a:buFont typeface="Wingdings" pitchFamily="2" charset="2"/>
              <a:buNone/>
            </a:pPr>
            <a:r>
              <a:rPr lang="en-US" sz="4400" b="1" dirty="0"/>
              <a:t>AVAILABLE</a:t>
            </a:r>
          </a:p>
          <a:p>
            <a:pPr>
              <a:buFont typeface="Wingdings" pitchFamily="2" charset="2"/>
              <a:buNone/>
            </a:pPr>
            <a:r>
              <a:rPr lang="en-US" sz="4400" b="1" dirty="0"/>
              <a:t>	</a:t>
            </a:r>
          </a:p>
        </p:txBody>
      </p:sp>
    </p:spTree>
    <p:extLst>
      <p:ext uri="{BB962C8B-B14F-4D97-AF65-F5344CB8AC3E}">
        <p14:creationId xmlns:p14="http://schemas.microsoft.com/office/powerpoint/2010/main" val="1167308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effectLst>
                  <a:outerShdw blurRad="38100" dist="38100" dir="2700000" algn="tl">
                    <a:srgbClr val="000000">
                      <a:alpha val="43137"/>
                    </a:srgbClr>
                  </a:outerShdw>
                </a:effectLst>
              </a:rPr>
              <a:t>Personality Disorders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Lack of Empathy Disorders</a:t>
            </a:r>
          </a:p>
          <a:p>
            <a:pPr lvl="1"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Narcissistic Personality Disorder</a:t>
            </a:r>
          </a:p>
          <a:p>
            <a:pPr lvl="1"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Antisocial Personality Disorder</a:t>
            </a:r>
          </a:p>
          <a:p>
            <a:pPr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Impulsive Disorders</a:t>
            </a:r>
          </a:p>
          <a:p>
            <a:pPr lvl="1"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Antisocial Personality Disorder</a:t>
            </a:r>
          </a:p>
          <a:p>
            <a:pPr lvl="1"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Borderline Personality Disorder</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6954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a:effectLst>
                  <a:outerShdw blurRad="38100" dist="38100" dir="2700000" algn="tl">
                    <a:srgbClr val="000000">
                      <a:alpha val="43137"/>
                    </a:srgbClr>
                  </a:outerShdw>
                </a:effectLst>
              </a:rPr>
              <a:t>ALTERNATIVE DSM-5 MODEL FOR PERSONALITY DISORDERS</a:t>
            </a:r>
            <a:endParaRPr lang="en-US" dirty="0"/>
          </a:p>
        </p:txBody>
      </p:sp>
      <p:sp>
        <p:nvSpPr>
          <p:cNvPr id="3" name="Content Placeholder 2"/>
          <p:cNvSpPr>
            <a:spLocks noGrp="1"/>
          </p:cNvSpPr>
          <p:nvPr>
            <p:ph idx="1"/>
          </p:nvPr>
        </p:nvSpPr>
        <p:spPr/>
        <p:txBody>
          <a:bodyPr>
            <a:normAutofit/>
          </a:bodyPr>
          <a:lstStyle/>
          <a:p>
            <a:r>
              <a:rPr lang="en-US" sz="3600" b="1" i="1" dirty="0" smtClean="0"/>
              <a:t>Antisocial Personality Disorder</a:t>
            </a:r>
          </a:p>
          <a:p>
            <a:r>
              <a:rPr lang="en-US" sz="3600" b="1" i="1" dirty="0" smtClean="0"/>
              <a:t>Avoidant Personality Disorder</a:t>
            </a:r>
          </a:p>
          <a:p>
            <a:r>
              <a:rPr lang="en-US" sz="3600" b="1" i="1" dirty="0" smtClean="0"/>
              <a:t>Borderline Personality Disorder</a:t>
            </a:r>
          </a:p>
          <a:p>
            <a:r>
              <a:rPr lang="en-US" sz="3600" b="1" i="1" dirty="0" smtClean="0"/>
              <a:t>Narcissistic Personality Disorder</a:t>
            </a:r>
          </a:p>
          <a:p>
            <a:r>
              <a:rPr lang="en-US" sz="3600" b="1" i="1" dirty="0" smtClean="0"/>
              <a:t>Obsessive-Compulsive Personality Disorder</a:t>
            </a:r>
          </a:p>
          <a:p>
            <a:r>
              <a:rPr lang="en-US" sz="3600" b="1" i="1" dirty="0" smtClean="0"/>
              <a:t>Schizotypal Personality Disorder</a:t>
            </a:r>
            <a:endParaRPr lang="en-US" sz="3600" b="1" i="1" dirty="0"/>
          </a:p>
        </p:txBody>
      </p:sp>
    </p:spTree>
    <p:extLst>
      <p:ext uri="{BB962C8B-B14F-4D97-AF65-F5344CB8AC3E}">
        <p14:creationId xmlns:p14="http://schemas.microsoft.com/office/powerpoint/2010/main" val="3750887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NARCISISM AND PRIDE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b="1" dirty="0" smtClean="0"/>
              <a:t>Pride is a pleasurable self-conscious emotion arising when people feel good about themselves</a:t>
            </a:r>
          </a:p>
          <a:p>
            <a:r>
              <a:rPr lang="en-US" b="1" dirty="0" smtClean="0"/>
              <a:t>There appears to be two facets of the same emotion</a:t>
            </a:r>
          </a:p>
          <a:p>
            <a:pPr lvl="1"/>
            <a:r>
              <a:rPr lang="en-US" b="1" dirty="0" smtClean="0"/>
              <a:t>AUTHENTIC PRIDE</a:t>
            </a:r>
          </a:p>
          <a:p>
            <a:pPr lvl="1"/>
            <a:r>
              <a:rPr lang="en-US" b="1" dirty="0" smtClean="0"/>
              <a:t>HUBRISTIC PRIDE</a:t>
            </a:r>
          </a:p>
          <a:p>
            <a:r>
              <a:rPr lang="en-US" b="1" dirty="0" smtClean="0"/>
              <a:t>Both are adaptive-secure social status</a:t>
            </a:r>
          </a:p>
          <a:p>
            <a:pPr marL="0" indent="0">
              <a:buNone/>
            </a:pPr>
            <a:r>
              <a:rPr lang="en-US" sz="2000" b="1" dirty="0" smtClean="0"/>
              <a:t>Tracey, Jessica. “Pride and Power”. </a:t>
            </a:r>
            <a:r>
              <a:rPr lang="en-US" sz="2000" b="1" i="1" dirty="0" smtClean="0"/>
              <a:t>Scientific American Mind. </a:t>
            </a:r>
            <a:r>
              <a:rPr lang="en-US" sz="2000" b="1" dirty="0" smtClean="0"/>
              <a:t> Nov/Dec 2013, pgs. 64-68.</a:t>
            </a:r>
            <a:endParaRPr lang="en-US" sz="2000" b="1" dirty="0"/>
          </a:p>
        </p:txBody>
      </p:sp>
    </p:spTree>
    <p:extLst>
      <p:ext uri="{BB962C8B-B14F-4D97-AF65-F5344CB8AC3E}">
        <p14:creationId xmlns:p14="http://schemas.microsoft.com/office/powerpoint/2010/main" val="2009307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NARCISISM AND PRIDE</a:t>
            </a:r>
            <a:endParaRPr lang="en-US" dirty="0"/>
          </a:p>
        </p:txBody>
      </p:sp>
      <p:sp>
        <p:nvSpPr>
          <p:cNvPr id="3" name="Content Placeholder 2"/>
          <p:cNvSpPr>
            <a:spLocks noGrp="1"/>
          </p:cNvSpPr>
          <p:nvPr>
            <p:ph idx="1"/>
          </p:nvPr>
        </p:nvSpPr>
        <p:spPr>
          <a:xfrm>
            <a:off x="228600" y="1600200"/>
            <a:ext cx="8763000" cy="4953000"/>
          </a:xfrm>
        </p:spPr>
        <p:txBody>
          <a:bodyPr/>
          <a:lstStyle/>
          <a:p>
            <a:r>
              <a:rPr lang="en-US" b="1" dirty="0" smtClean="0"/>
              <a:t>AUTHENTIC PRIDE</a:t>
            </a:r>
          </a:p>
          <a:p>
            <a:pPr lvl="1"/>
            <a:r>
              <a:rPr lang="en-US" b="1" dirty="0" smtClean="0"/>
              <a:t>Motivates hard work and achievement-example might be Bill Gates</a:t>
            </a:r>
          </a:p>
          <a:p>
            <a:pPr lvl="1"/>
            <a:r>
              <a:rPr lang="en-US" b="1" dirty="0" smtClean="0"/>
              <a:t>Generally associated with high self-esteem</a:t>
            </a:r>
          </a:p>
          <a:p>
            <a:pPr lvl="1"/>
            <a:r>
              <a:rPr lang="en-US" b="1" dirty="0"/>
              <a:t> </a:t>
            </a:r>
            <a:r>
              <a:rPr lang="en-US" b="1" dirty="0" smtClean="0"/>
              <a:t>Tend to be extroverted, agreeable, creative and popular</a:t>
            </a:r>
          </a:p>
          <a:p>
            <a:pPr lvl="1"/>
            <a:r>
              <a:rPr lang="en-US" b="1" dirty="0" smtClean="0"/>
              <a:t>Communally oriented (volunteer work)</a:t>
            </a:r>
          </a:p>
          <a:p>
            <a:pPr lvl="1"/>
            <a:r>
              <a:rPr lang="en-US" b="1" dirty="0" smtClean="0"/>
              <a:t>Associated with long-term success</a:t>
            </a:r>
          </a:p>
          <a:p>
            <a:pPr lvl="1"/>
            <a:r>
              <a:rPr lang="en-US" b="1" dirty="0" smtClean="0"/>
              <a:t>Motivates achievement and concern for others</a:t>
            </a:r>
            <a:endParaRPr lang="en-US" b="1" dirty="0"/>
          </a:p>
        </p:txBody>
      </p:sp>
    </p:spTree>
    <p:extLst>
      <p:ext uri="{BB962C8B-B14F-4D97-AF65-F5344CB8AC3E}">
        <p14:creationId xmlns:p14="http://schemas.microsoft.com/office/powerpoint/2010/main" val="4238628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NARCISISM AND PRIDE</a:t>
            </a:r>
            <a:endParaRPr lang="en-US" dirty="0"/>
          </a:p>
        </p:txBody>
      </p:sp>
      <p:sp>
        <p:nvSpPr>
          <p:cNvPr id="3" name="Content Placeholder 2"/>
          <p:cNvSpPr>
            <a:spLocks noGrp="1"/>
          </p:cNvSpPr>
          <p:nvPr>
            <p:ph idx="1"/>
          </p:nvPr>
        </p:nvSpPr>
        <p:spPr>
          <a:xfrm>
            <a:off x="450850" y="1600200"/>
            <a:ext cx="8464550" cy="4876800"/>
          </a:xfrm>
        </p:spPr>
        <p:txBody>
          <a:bodyPr/>
          <a:lstStyle/>
          <a:p>
            <a:r>
              <a:rPr lang="en-US" b="1" dirty="0" smtClean="0"/>
              <a:t>HUBRISTIC PRIDE</a:t>
            </a:r>
          </a:p>
          <a:p>
            <a:pPr lvl="1"/>
            <a:r>
              <a:rPr lang="en-US" b="1" dirty="0" smtClean="0"/>
              <a:t>Invokes arrogance and egotism-example might be Donald Trump</a:t>
            </a:r>
          </a:p>
          <a:p>
            <a:pPr lvl="1"/>
            <a:r>
              <a:rPr lang="en-US" b="1" dirty="0" smtClean="0"/>
              <a:t>Narcissism as a classic defense system to ward off unconscious insecurities and shame</a:t>
            </a:r>
          </a:p>
          <a:p>
            <a:pPr lvl="1"/>
            <a:r>
              <a:rPr lang="en-US" b="1" dirty="0"/>
              <a:t>Generally associated </a:t>
            </a:r>
            <a:r>
              <a:rPr lang="en-US" b="1" dirty="0" smtClean="0"/>
              <a:t>with low self-esteem</a:t>
            </a:r>
          </a:p>
          <a:p>
            <a:pPr lvl="1"/>
            <a:r>
              <a:rPr lang="en-US" b="1" dirty="0" smtClean="0"/>
              <a:t>Tend to be disagreeable, aggressive, manipulative, socially anxious and even clinically depressed </a:t>
            </a:r>
          </a:p>
          <a:p>
            <a:pPr lvl="1"/>
            <a:endParaRPr lang="en-US" b="1" dirty="0"/>
          </a:p>
        </p:txBody>
      </p:sp>
    </p:spTree>
    <p:extLst>
      <p:ext uri="{BB962C8B-B14F-4D97-AF65-F5344CB8AC3E}">
        <p14:creationId xmlns:p14="http://schemas.microsoft.com/office/powerpoint/2010/main" val="2563906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NARCISISM AND PRIDE</a:t>
            </a:r>
            <a:endParaRPr lang="en-US" dirty="0"/>
          </a:p>
        </p:txBody>
      </p:sp>
      <p:sp>
        <p:nvSpPr>
          <p:cNvPr id="3" name="Content Placeholder 2"/>
          <p:cNvSpPr>
            <a:spLocks noGrp="1"/>
          </p:cNvSpPr>
          <p:nvPr>
            <p:ph idx="1"/>
          </p:nvPr>
        </p:nvSpPr>
        <p:spPr>
          <a:xfrm>
            <a:off x="228600" y="1524000"/>
            <a:ext cx="8763000" cy="5105400"/>
          </a:xfrm>
        </p:spPr>
        <p:txBody>
          <a:bodyPr/>
          <a:lstStyle/>
          <a:p>
            <a:r>
              <a:rPr lang="en-US" b="1" dirty="0"/>
              <a:t>HUBRISTIC </a:t>
            </a:r>
            <a:r>
              <a:rPr lang="en-US" b="1" dirty="0" smtClean="0"/>
              <a:t>PRIDE (continued)</a:t>
            </a:r>
          </a:p>
          <a:p>
            <a:pPr lvl="1"/>
            <a:r>
              <a:rPr lang="en-US" b="1" dirty="0" smtClean="0"/>
              <a:t>More interested in derogating others than helping them</a:t>
            </a:r>
          </a:p>
          <a:p>
            <a:pPr lvl="1"/>
            <a:r>
              <a:rPr lang="en-US" b="1" dirty="0" smtClean="0"/>
              <a:t>Serves as a crutch for our sense of self</a:t>
            </a:r>
          </a:p>
          <a:p>
            <a:pPr lvl="1"/>
            <a:r>
              <a:rPr lang="en-US" b="1" dirty="0" smtClean="0"/>
              <a:t>Short-term success with longer-term negative effect on relationships and mental health</a:t>
            </a:r>
          </a:p>
          <a:p>
            <a:pPr lvl="1"/>
            <a:r>
              <a:rPr lang="en-US" b="1" dirty="0" smtClean="0"/>
              <a:t>Facilitates all of the behaviors needed to be dominant-arrogance, sense of superiority and willingness to intimidate and derogate others</a:t>
            </a:r>
            <a:endParaRPr lang="en-US" b="1" dirty="0"/>
          </a:p>
          <a:p>
            <a:endParaRPr lang="en-US" dirty="0"/>
          </a:p>
        </p:txBody>
      </p:sp>
    </p:spTree>
    <p:extLst>
      <p:ext uri="{BB962C8B-B14F-4D97-AF65-F5344CB8AC3E}">
        <p14:creationId xmlns:p14="http://schemas.microsoft.com/office/powerpoint/2010/main" val="3680372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Narcissistic Personality Disorder</a:t>
            </a:r>
            <a:endParaRPr lang="en-US" dirty="0" smtClean="0"/>
          </a:p>
        </p:txBody>
      </p:sp>
      <p:sp>
        <p:nvSpPr>
          <p:cNvPr id="3075" name="Content Placeholder 2"/>
          <p:cNvSpPr>
            <a:spLocks noGrp="1"/>
          </p:cNvSpPr>
          <p:nvPr>
            <p:ph idx="1"/>
          </p:nvPr>
        </p:nvSpPr>
        <p:spPr/>
        <p:txBody>
          <a:bodyPr>
            <a:normAutofit/>
          </a:bodyPr>
          <a:lstStyle/>
          <a:p>
            <a:r>
              <a:rPr lang="en-US" b="1" dirty="0" smtClean="0"/>
              <a:t>We live in a world of duality by </a:t>
            </a:r>
            <a:r>
              <a:rPr lang="en-US" b="1" i="1" dirty="0" smtClean="0"/>
              <a:t>comparison</a:t>
            </a:r>
          </a:p>
          <a:p>
            <a:pPr lvl="1"/>
            <a:r>
              <a:rPr lang="en-US" b="1" dirty="0" smtClean="0"/>
              <a:t>Grades</a:t>
            </a:r>
          </a:p>
          <a:p>
            <a:pPr lvl="1"/>
            <a:r>
              <a:rPr lang="en-US" b="1" dirty="0" smtClean="0"/>
              <a:t>Money</a:t>
            </a:r>
          </a:p>
          <a:p>
            <a:pPr lvl="1"/>
            <a:r>
              <a:rPr lang="en-US" b="1" dirty="0" smtClean="0"/>
              <a:t>Position</a:t>
            </a:r>
          </a:p>
          <a:p>
            <a:r>
              <a:rPr lang="en-US" b="1" dirty="0" smtClean="0"/>
              <a:t>That perpetuates infantile narcissism (EGO)</a:t>
            </a:r>
          </a:p>
          <a:p>
            <a:r>
              <a:rPr lang="en-US" b="1" i="1" dirty="0" smtClean="0">
                <a:effectLst>
                  <a:outerShdw blurRad="38100" dist="38100" dir="2700000" algn="tl">
                    <a:srgbClr val="000000">
                      <a:alpha val="43137"/>
                    </a:srgbClr>
                  </a:outerShdw>
                </a:effectLst>
              </a:rPr>
              <a:t>Secondary gain of the ego</a:t>
            </a:r>
            <a:endParaRPr lang="en-US" b="1" i="1" dirty="0" smtClean="0"/>
          </a:p>
          <a:p>
            <a:r>
              <a:rPr lang="en-US" b="1" dirty="0" smtClean="0"/>
              <a:t>Must remove self from the race</a:t>
            </a:r>
          </a:p>
        </p:txBody>
      </p:sp>
    </p:spTree>
    <p:extLst>
      <p:ext uri="{BB962C8B-B14F-4D97-AF65-F5344CB8AC3E}">
        <p14:creationId xmlns:p14="http://schemas.microsoft.com/office/powerpoint/2010/main" val="4148658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rtlCol="0">
            <a:normAutofit fontScale="90000"/>
          </a:bodyPr>
          <a:lstStyle/>
          <a:p>
            <a:pPr fontAlgn="auto">
              <a:spcAft>
                <a:spcPts val="0"/>
              </a:spcAft>
              <a:defRPr/>
            </a:pPr>
            <a:r>
              <a:rPr lang="en-US" sz="4000" b="1" dirty="0">
                <a:effectLst>
                  <a:outerShdw blurRad="38100" dist="38100" dir="2700000" algn="tl">
                    <a:srgbClr val="000000">
                      <a:alpha val="43137"/>
                    </a:srgbClr>
                  </a:outerShdw>
                </a:effectLst>
              </a:rPr>
              <a:t>Narcissistic </a:t>
            </a:r>
            <a:r>
              <a:rPr lang="en-US" sz="4000" b="1" dirty="0" smtClean="0">
                <a:effectLst>
                  <a:outerShdw blurRad="38100" dist="38100" dir="2700000" algn="tl">
                    <a:srgbClr val="000000">
                      <a:alpha val="43137"/>
                    </a:srgbClr>
                  </a:outerShdw>
                </a:effectLst>
              </a:rPr>
              <a:t>Personality Disorder</a:t>
            </a:r>
            <a:endParaRPr lang="en-US" sz="4000" b="1" dirty="0">
              <a:effectLst>
                <a:outerShdw blurRad="38100" dist="38100" dir="2700000" algn="tl">
                  <a:srgbClr val="000000">
                    <a:alpha val="43137"/>
                  </a:srgbClr>
                </a:outerShdw>
              </a:effectLst>
            </a:endParaRPr>
          </a:p>
        </p:txBody>
      </p:sp>
      <p:sp>
        <p:nvSpPr>
          <p:cNvPr id="187395" name="Rectangle 3"/>
          <p:cNvSpPr>
            <a:spLocks noGrp="1" noChangeArrowheads="1"/>
          </p:cNvSpPr>
          <p:nvPr>
            <p:ph type="body" sz="half" idx="1"/>
          </p:nvPr>
        </p:nvSpPr>
        <p:spPr/>
        <p:txBody>
          <a:bodyPr rtlCol="0">
            <a:normAutofit/>
          </a:bodyPr>
          <a:lstStyle/>
          <a:p>
            <a:pPr fontAlgn="auto">
              <a:lnSpc>
                <a:spcPct val="90000"/>
              </a:lnSpc>
              <a:spcAft>
                <a:spcPts val="0"/>
              </a:spcAft>
              <a:buFont typeface="Arial" pitchFamily="34" charset="0"/>
              <a:buChar char="•"/>
              <a:defRPr/>
            </a:pPr>
            <a:r>
              <a:rPr lang="en-US" sz="2400" b="1" dirty="0" smtClean="0">
                <a:effectLst>
                  <a:outerShdw blurRad="38100" dist="38100" dir="2700000" algn="tl">
                    <a:srgbClr val="000000">
                      <a:alpha val="43137"/>
                    </a:srgbClr>
                  </a:outerShdw>
                </a:effectLst>
              </a:rPr>
              <a:t>Symptoms </a:t>
            </a:r>
            <a:r>
              <a:rPr lang="en-US" sz="2400" b="1" dirty="0">
                <a:effectLst>
                  <a:outerShdw blurRad="38100" dist="38100" dir="2700000" algn="tl">
                    <a:srgbClr val="000000">
                      <a:alpha val="43137"/>
                    </a:srgbClr>
                  </a:outerShdw>
                </a:effectLst>
              </a:rPr>
              <a:t>of Narcissistic Personality Disorder</a:t>
            </a:r>
          </a:p>
          <a:p>
            <a:pPr lvl="1" fontAlgn="auto">
              <a:lnSpc>
                <a:spcPct val="90000"/>
              </a:lnSpc>
              <a:spcAft>
                <a:spcPts val="0"/>
              </a:spcAft>
              <a:buFont typeface="Arial" pitchFamily="34" charset="0"/>
              <a:buChar char="–"/>
              <a:defRPr/>
            </a:pPr>
            <a:r>
              <a:rPr lang="en-US" sz="2400" b="1" dirty="0">
                <a:effectLst>
                  <a:outerShdw blurRad="38100" dist="38100" dir="2700000" algn="tl">
                    <a:srgbClr val="000000">
                      <a:alpha val="43137"/>
                    </a:srgbClr>
                  </a:outerShdw>
                </a:effectLst>
              </a:rPr>
              <a:t>Grandiosity</a:t>
            </a:r>
          </a:p>
          <a:p>
            <a:pPr lvl="1" fontAlgn="auto">
              <a:lnSpc>
                <a:spcPct val="90000"/>
              </a:lnSpc>
              <a:spcAft>
                <a:spcPts val="0"/>
              </a:spcAft>
              <a:buFont typeface="Arial" pitchFamily="34" charset="0"/>
              <a:buChar char="–"/>
              <a:defRPr/>
            </a:pPr>
            <a:r>
              <a:rPr lang="en-US" sz="2400" b="1" dirty="0">
                <a:effectLst>
                  <a:outerShdw blurRad="38100" dist="38100" dir="2700000" algn="tl">
                    <a:srgbClr val="000000">
                      <a:alpha val="43137"/>
                    </a:srgbClr>
                  </a:outerShdw>
                </a:effectLst>
              </a:rPr>
              <a:t>Sensitive to criticism</a:t>
            </a:r>
          </a:p>
          <a:p>
            <a:pPr lvl="1" fontAlgn="auto">
              <a:lnSpc>
                <a:spcPct val="90000"/>
              </a:lnSpc>
              <a:spcAft>
                <a:spcPts val="0"/>
              </a:spcAft>
              <a:buFont typeface="Arial" pitchFamily="34" charset="0"/>
              <a:buChar char="–"/>
              <a:defRPr/>
            </a:pPr>
            <a:r>
              <a:rPr lang="en-US" sz="2400" b="1" dirty="0">
                <a:effectLst>
                  <a:outerShdw blurRad="38100" dist="38100" dir="2700000" algn="tl">
                    <a:srgbClr val="000000">
                      <a:alpha val="43137"/>
                    </a:srgbClr>
                  </a:outerShdw>
                </a:effectLst>
              </a:rPr>
              <a:t>Lack of empathy</a:t>
            </a:r>
          </a:p>
          <a:p>
            <a:pPr fontAlgn="auto">
              <a:lnSpc>
                <a:spcPct val="90000"/>
              </a:lnSpc>
              <a:spcAft>
                <a:spcPts val="0"/>
              </a:spcAft>
              <a:buFont typeface="Arial" pitchFamily="34" charset="0"/>
              <a:buChar char="•"/>
              <a:defRPr/>
            </a:pPr>
            <a:r>
              <a:rPr lang="en-US" sz="2400" b="1" dirty="0" smtClean="0">
                <a:effectLst>
                  <a:outerShdw blurRad="38100" dist="38100" dir="2700000" algn="tl">
                    <a:srgbClr val="000000">
                      <a:alpha val="43137"/>
                    </a:srgbClr>
                  </a:outerShdw>
                </a:effectLst>
              </a:rPr>
              <a:t>Grandiosity is a world view that protects the EGO from experiencing the hurt, loneliness and isolation of existence.</a:t>
            </a:r>
          </a:p>
          <a:p>
            <a:pPr fontAlgn="auto">
              <a:lnSpc>
                <a:spcPct val="90000"/>
              </a:lnSpc>
              <a:spcAft>
                <a:spcPts val="0"/>
              </a:spcAft>
              <a:buNone/>
              <a:defRPr/>
            </a:pPr>
            <a:endParaRPr lang="en-US" sz="2400" dirty="0"/>
          </a:p>
        </p:txBody>
      </p:sp>
      <p:pic>
        <p:nvPicPr>
          <p:cNvPr id="21508" name="Picture 4" descr="Delorean2"/>
          <p:cNvPicPr>
            <a:picLocks noGrp="1" noChangeAspect="1" noChangeArrowheads="1"/>
          </p:cNvPicPr>
          <p:nvPr>
            <p:ph sz="quarter" idx="2"/>
          </p:nvPr>
        </p:nvPicPr>
        <p:blipFill>
          <a:blip r:embed="rId3" cstate="print"/>
          <a:srcRect/>
          <a:stretch>
            <a:fillRect/>
          </a:stretch>
        </p:blipFill>
        <p:spPr>
          <a:xfrm>
            <a:off x="6159500" y="1976438"/>
            <a:ext cx="1016000" cy="1428750"/>
          </a:xfrm>
        </p:spPr>
      </p:pic>
      <p:pic>
        <p:nvPicPr>
          <p:cNvPr id="21509" name="Picture 5" descr="Delorean"/>
          <p:cNvPicPr>
            <a:picLocks noGrp="1" noChangeAspect="1" noChangeArrowheads="1"/>
          </p:cNvPicPr>
          <p:nvPr>
            <p:ph sz="quarter" idx="3"/>
          </p:nvPr>
        </p:nvPicPr>
        <p:blipFill>
          <a:blip r:embed="rId4" cstate="print"/>
          <a:srcRect/>
          <a:stretch>
            <a:fillRect/>
          </a:stretch>
        </p:blipFill>
        <p:spPr>
          <a:xfrm>
            <a:off x="5410200" y="3868738"/>
            <a:ext cx="2819400" cy="2265362"/>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Narcissistic Personality Disorder</a:t>
            </a:r>
            <a:endParaRPr lang="en-US" dirty="0"/>
          </a:p>
        </p:txBody>
      </p:sp>
      <p:sp>
        <p:nvSpPr>
          <p:cNvPr id="6" name="Content Placeholder 5"/>
          <p:cNvSpPr>
            <a:spLocks noGrp="1"/>
          </p:cNvSpPr>
          <p:nvPr>
            <p:ph idx="1"/>
          </p:nvPr>
        </p:nvSpPr>
        <p:spPr/>
        <p:txBody>
          <a:bodyPr>
            <a:normAutofit/>
          </a:bodyPr>
          <a:lstStyle/>
          <a:p>
            <a:r>
              <a:rPr lang="en-US" b="1" dirty="0" smtClean="0"/>
              <a:t>Other symptoms</a:t>
            </a:r>
          </a:p>
          <a:p>
            <a:pPr lvl="1"/>
            <a:r>
              <a:rPr lang="en-US" b="1" i="1" dirty="0" smtClean="0"/>
              <a:t>Expectation of preferential treatment</a:t>
            </a:r>
          </a:p>
          <a:p>
            <a:pPr lvl="1"/>
            <a:r>
              <a:rPr lang="en-US" b="1" i="1" dirty="0" smtClean="0"/>
              <a:t>Entitlement</a:t>
            </a:r>
          </a:p>
          <a:p>
            <a:pPr lvl="1"/>
            <a:r>
              <a:rPr lang="en-US" b="1" i="1" dirty="0" smtClean="0"/>
              <a:t>Exaggerated self-importance</a:t>
            </a:r>
          </a:p>
          <a:p>
            <a:pPr lvl="1"/>
            <a:r>
              <a:rPr lang="en-US" b="1" i="1" dirty="0" smtClean="0"/>
              <a:t>Arrogance</a:t>
            </a:r>
          </a:p>
          <a:p>
            <a:pPr lvl="1"/>
            <a:r>
              <a:rPr lang="en-US" b="1" i="1" dirty="0" smtClean="0"/>
              <a:t>Exploitation of others</a:t>
            </a:r>
          </a:p>
          <a:p>
            <a:pPr lvl="1"/>
            <a:r>
              <a:rPr lang="en-US" b="1" i="1" dirty="0" smtClean="0"/>
              <a:t>Controlling</a:t>
            </a:r>
            <a:endParaRPr lang="en-US" b="1" i="1" dirty="0"/>
          </a:p>
          <a:p>
            <a:pPr lvl="1"/>
            <a:r>
              <a:rPr lang="en-US" b="1" i="1" dirty="0" smtClean="0"/>
              <a:t>Likely to engage in power struggles</a:t>
            </a:r>
          </a:p>
          <a:p>
            <a:pPr lvl="1"/>
            <a:r>
              <a:rPr lang="en-US" b="1" i="1" dirty="0" smtClean="0"/>
              <a:t>Competitive</a:t>
            </a:r>
            <a:endParaRPr lang="en-US" b="1" i="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Narcissistic Personality Disorder</a:t>
            </a:r>
            <a:endParaRPr lang="en-US" dirty="0"/>
          </a:p>
        </p:txBody>
      </p:sp>
      <p:sp>
        <p:nvSpPr>
          <p:cNvPr id="3" name="Content Placeholder 2"/>
          <p:cNvSpPr>
            <a:spLocks noGrp="1"/>
          </p:cNvSpPr>
          <p:nvPr>
            <p:ph idx="1"/>
          </p:nvPr>
        </p:nvSpPr>
        <p:spPr/>
        <p:txBody>
          <a:bodyPr>
            <a:normAutofit/>
          </a:bodyPr>
          <a:lstStyle/>
          <a:p>
            <a:r>
              <a:rPr lang="en-US" b="1" dirty="0" smtClean="0"/>
              <a:t>Pathology of self</a:t>
            </a:r>
          </a:p>
          <a:p>
            <a:pPr lvl="1"/>
            <a:r>
              <a:rPr lang="en-US" b="1" i="1" dirty="0" smtClean="0"/>
              <a:t>Excessive self-centeredness</a:t>
            </a:r>
          </a:p>
          <a:p>
            <a:pPr lvl="1"/>
            <a:r>
              <a:rPr lang="en-US" b="1" i="1" dirty="0" smtClean="0"/>
              <a:t>Overdependence on admiration from others</a:t>
            </a:r>
          </a:p>
          <a:p>
            <a:pPr lvl="1"/>
            <a:r>
              <a:rPr lang="en-US" b="1" i="1" dirty="0" smtClean="0"/>
              <a:t>Fantasies of success</a:t>
            </a:r>
          </a:p>
          <a:p>
            <a:pPr lvl="1"/>
            <a:r>
              <a:rPr lang="en-US" b="1" i="1" dirty="0" smtClean="0"/>
              <a:t>Grandiosity</a:t>
            </a:r>
          </a:p>
          <a:p>
            <a:pPr lvl="1"/>
            <a:r>
              <a:rPr lang="en-US" b="1" i="1" dirty="0" smtClean="0"/>
              <a:t>Bouts of insecurity and avoidance of reality</a:t>
            </a:r>
          </a:p>
          <a:p>
            <a:r>
              <a:rPr lang="en-US" b="1" dirty="0" smtClean="0"/>
              <a:t>Pathology of the relationship with others</a:t>
            </a:r>
          </a:p>
          <a:p>
            <a:pPr lvl="1"/>
            <a:r>
              <a:rPr lang="en-US" b="1" i="1" dirty="0" smtClean="0"/>
              <a:t>Intolerance of criticism</a:t>
            </a:r>
          </a:p>
          <a:p>
            <a:pPr lvl="1"/>
            <a:r>
              <a:rPr lang="en-US" b="1" i="1" dirty="0" smtClean="0"/>
              <a:t>Narcissistic rage</a:t>
            </a:r>
            <a:endParaRPr lang="en-US" b="1" i="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Narcissistic Personality Disorder</a:t>
            </a:r>
            <a:endParaRPr lang="en-US" dirty="0"/>
          </a:p>
        </p:txBody>
      </p:sp>
      <p:sp>
        <p:nvSpPr>
          <p:cNvPr id="3" name="Content Placeholder 2"/>
          <p:cNvSpPr>
            <a:spLocks noGrp="1"/>
          </p:cNvSpPr>
          <p:nvPr>
            <p:ph idx="1"/>
          </p:nvPr>
        </p:nvSpPr>
        <p:spPr/>
        <p:txBody>
          <a:bodyPr/>
          <a:lstStyle/>
          <a:p>
            <a:r>
              <a:rPr lang="en-US" b="1" dirty="0" smtClean="0"/>
              <a:t>Difficult to treat</a:t>
            </a:r>
          </a:p>
          <a:p>
            <a:pPr lvl="1"/>
            <a:r>
              <a:rPr lang="en-US" b="1" i="1" dirty="0" smtClean="0"/>
              <a:t>Unable to admit personal weaknesses</a:t>
            </a:r>
          </a:p>
          <a:p>
            <a:pPr lvl="1"/>
            <a:r>
              <a:rPr lang="en-US" b="1" i="1" dirty="0" smtClean="0"/>
              <a:t>Inability to appreciate the effect their behavior has on others</a:t>
            </a:r>
          </a:p>
          <a:p>
            <a:pPr lvl="2"/>
            <a:r>
              <a:rPr lang="en-US" b="1" i="1" dirty="0" smtClean="0"/>
              <a:t>Lack of empathy</a:t>
            </a:r>
          </a:p>
          <a:p>
            <a:pPr lvl="1"/>
            <a:r>
              <a:rPr lang="en-US" b="1" i="1" dirty="0" smtClean="0"/>
              <a:t>Failure to incorporate feedback</a:t>
            </a:r>
          </a:p>
          <a:p>
            <a:pPr lvl="1"/>
            <a:r>
              <a:rPr lang="en-US" b="1" i="1" dirty="0" smtClean="0"/>
              <a:t>High drop out rate</a:t>
            </a:r>
            <a:endParaRPr lang="en-US" b="1"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Narcissistic Personality Disorder</a:t>
            </a:r>
            <a:endParaRPr lang="en-US" dirty="0"/>
          </a:p>
        </p:txBody>
      </p:sp>
      <p:sp>
        <p:nvSpPr>
          <p:cNvPr id="3" name="Content Placeholder 2"/>
          <p:cNvSpPr>
            <a:spLocks noGrp="1"/>
          </p:cNvSpPr>
          <p:nvPr>
            <p:ph idx="1"/>
          </p:nvPr>
        </p:nvSpPr>
        <p:spPr/>
        <p:txBody>
          <a:bodyPr/>
          <a:lstStyle/>
          <a:p>
            <a:r>
              <a:rPr lang="en-US" b="1" dirty="0" smtClean="0"/>
              <a:t>Three levels of Severity</a:t>
            </a:r>
          </a:p>
          <a:p>
            <a:pPr lvl="1"/>
            <a:r>
              <a:rPr lang="en-US" b="1" i="1" dirty="0" smtClean="0"/>
              <a:t>Mild</a:t>
            </a:r>
            <a:endParaRPr lang="en-US" b="1" dirty="0" smtClean="0"/>
          </a:p>
          <a:p>
            <a:pPr lvl="2"/>
            <a:r>
              <a:rPr lang="en-US" b="1" i="1" dirty="0" smtClean="0"/>
              <a:t>Interpersonal problems in long-term interactions</a:t>
            </a:r>
          </a:p>
          <a:p>
            <a:pPr lvl="2"/>
            <a:r>
              <a:rPr lang="en-US" b="1" i="1" dirty="0" smtClean="0"/>
              <a:t>Generally functional</a:t>
            </a:r>
          </a:p>
          <a:p>
            <a:pPr lvl="1"/>
            <a:r>
              <a:rPr lang="en-US" b="1" i="1" dirty="0" smtClean="0"/>
              <a:t>Moderate</a:t>
            </a:r>
          </a:p>
          <a:p>
            <a:pPr lvl="2"/>
            <a:r>
              <a:rPr lang="en-US" b="1" i="1" dirty="0" smtClean="0"/>
              <a:t>Typical syndrome</a:t>
            </a:r>
          </a:p>
          <a:p>
            <a:pPr lvl="3"/>
            <a:r>
              <a:rPr lang="en-US" b="1" i="1" dirty="0" smtClean="0"/>
              <a:t>Grandiosity</a:t>
            </a:r>
          </a:p>
          <a:p>
            <a:pPr lvl="3"/>
            <a:r>
              <a:rPr lang="en-US" b="1" i="1" dirty="0" smtClean="0"/>
              <a:t>Sensitivity to criticism</a:t>
            </a:r>
          </a:p>
          <a:p>
            <a:pPr lvl="3"/>
            <a:r>
              <a:rPr lang="en-US" b="1" i="1" dirty="0" smtClean="0"/>
              <a:t>Lack empathy</a:t>
            </a:r>
            <a:endParaRPr lang="en-US" b="1"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smtClean="0">
                <a:effectLst>
                  <a:outerShdw blurRad="38100" dist="38100" dir="2700000" algn="tl">
                    <a:srgbClr val="000000">
                      <a:alpha val="43137"/>
                    </a:srgbClr>
                  </a:outerShdw>
                </a:effectLst>
              </a:rPr>
              <a:t>ALTERNATIVE DSM-5 MODEL FOR PERSONALITY DISORDERS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b="1" dirty="0" smtClean="0"/>
              <a:t>In this model personality disorders are characterized by impairments in personality </a:t>
            </a:r>
            <a:r>
              <a:rPr lang="en-US" b="1" i="1" dirty="0" smtClean="0"/>
              <a:t>functioning  </a:t>
            </a:r>
            <a:r>
              <a:rPr lang="en-US" b="1" dirty="0" smtClean="0"/>
              <a:t>and pathological personality </a:t>
            </a:r>
            <a:r>
              <a:rPr lang="en-US" b="1" i="1" dirty="0" smtClean="0"/>
              <a:t>traits</a:t>
            </a:r>
          </a:p>
          <a:p>
            <a:r>
              <a:rPr lang="en-US" b="1" dirty="0"/>
              <a:t>In the Alternative Model for Personality Disorders histrionic and schizoid personality disorders are excluded</a:t>
            </a:r>
          </a:p>
          <a:p>
            <a:r>
              <a:rPr lang="en-US" b="1" dirty="0"/>
              <a:t>In the Alternative </a:t>
            </a:r>
            <a:r>
              <a:rPr lang="en-US" b="1" i="1" dirty="0"/>
              <a:t>Model Criterion A: Level of Personality Functioning </a:t>
            </a:r>
            <a:r>
              <a:rPr lang="en-US" b="1" dirty="0"/>
              <a:t>and</a:t>
            </a:r>
            <a:r>
              <a:rPr lang="en-US" b="1" i="1" dirty="0"/>
              <a:t> Criterion B: Pathological Personality Traits</a:t>
            </a:r>
            <a:r>
              <a:rPr lang="en-US" b="1" dirty="0"/>
              <a:t> make up the diagnostic model</a:t>
            </a:r>
          </a:p>
          <a:p>
            <a:endParaRPr lang="en-US" b="1" dirty="0"/>
          </a:p>
        </p:txBody>
      </p:sp>
    </p:spTree>
    <p:extLst>
      <p:ext uri="{BB962C8B-B14F-4D97-AF65-F5344CB8AC3E}">
        <p14:creationId xmlns:p14="http://schemas.microsoft.com/office/powerpoint/2010/main" val="577405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Narcissistic Personality Disorder</a:t>
            </a:r>
            <a:endParaRPr lang="en-US" dirty="0"/>
          </a:p>
        </p:txBody>
      </p:sp>
      <p:sp>
        <p:nvSpPr>
          <p:cNvPr id="3" name="Content Placeholder 2"/>
          <p:cNvSpPr>
            <a:spLocks noGrp="1"/>
          </p:cNvSpPr>
          <p:nvPr>
            <p:ph idx="1"/>
          </p:nvPr>
        </p:nvSpPr>
        <p:spPr/>
        <p:txBody>
          <a:bodyPr/>
          <a:lstStyle/>
          <a:p>
            <a:r>
              <a:rPr lang="en-US" b="1" dirty="0" smtClean="0"/>
              <a:t>Three levels of Severity (continued)</a:t>
            </a:r>
          </a:p>
          <a:p>
            <a:pPr lvl="1"/>
            <a:r>
              <a:rPr lang="en-US" b="1" i="1" dirty="0" smtClean="0"/>
              <a:t>Severe or Malignant</a:t>
            </a:r>
          </a:p>
          <a:p>
            <a:pPr lvl="2"/>
            <a:r>
              <a:rPr lang="en-US" b="1" i="1" dirty="0" smtClean="0"/>
              <a:t>Antisocial behavior with lack of impulse control and tolerance</a:t>
            </a:r>
          </a:p>
          <a:p>
            <a:pPr lvl="2"/>
            <a:r>
              <a:rPr lang="en-US" b="1" i="1" dirty="0" smtClean="0"/>
              <a:t>Self-directed or other-directed aggression</a:t>
            </a:r>
          </a:p>
          <a:p>
            <a:pPr lvl="2"/>
            <a:r>
              <a:rPr lang="en-US" b="1" i="1" dirty="0" smtClean="0"/>
              <a:t>May have significant </a:t>
            </a:r>
            <a:r>
              <a:rPr lang="en-US" b="1" i="1" smtClean="0"/>
              <a:t>paranoid ideation</a:t>
            </a:r>
          </a:p>
          <a:p>
            <a:pPr lvl="2"/>
            <a:endParaRPr lang="en-US" b="1" i="1"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Management Considerations Narcissistic Personality Disorder</a:t>
            </a:r>
            <a:endParaRPr lang="en-US" dirty="0"/>
          </a:p>
        </p:txBody>
      </p:sp>
      <p:sp>
        <p:nvSpPr>
          <p:cNvPr id="3" name="Content Placeholder 2"/>
          <p:cNvSpPr>
            <a:spLocks noGrp="1"/>
          </p:cNvSpPr>
          <p:nvPr>
            <p:ph idx="1"/>
          </p:nvPr>
        </p:nvSpPr>
        <p:spPr>
          <a:xfrm>
            <a:off x="457200" y="1905000"/>
            <a:ext cx="8229600" cy="4221163"/>
          </a:xfrm>
        </p:spPr>
        <p:txBody>
          <a:bodyPr>
            <a:normAutofit fontScale="92500"/>
          </a:bodyPr>
          <a:lstStyle/>
          <a:p>
            <a:r>
              <a:rPr lang="en-US" sz="3600" b="1" i="1" dirty="0" smtClean="0"/>
              <a:t>Goal: To reduce the intensity and hue</a:t>
            </a:r>
          </a:p>
          <a:p>
            <a:r>
              <a:rPr lang="en-US" sz="3600" b="1" i="1" dirty="0" smtClean="0"/>
              <a:t>Prerequisites- “Level playing field”</a:t>
            </a:r>
          </a:p>
          <a:p>
            <a:r>
              <a:rPr lang="en-US" sz="3600" b="1" i="1" dirty="0" smtClean="0"/>
              <a:t>Business Like. Non-confrontational  yet assertive while assuaging the sensitive ego</a:t>
            </a:r>
          </a:p>
          <a:p>
            <a:r>
              <a:rPr lang="en-US" sz="3600" b="1" i="1" dirty="0" smtClean="0"/>
              <a:t>Behavioral</a:t>
            </a:r>
          </a:p>
          <a:p>
            <a:r>
              <a:rPr lang="en-US" sz="3600" b="1" i="1" dirty="0" smtClean="0"/>
              <a:t>“Hook” the grandiosity</a:t>
            </a:r>
            <a:endParaRPr lang="en-US" sz="3600" b="1" i="1" dirty="0"/>
          </a:p>
        </p:txBody>
      </p:sp>
    </p:spTree>
    <p:extLst>
      <p:ext uri="{BB962C8B-B14F-4D97-AF65-F5344CB8AC3E}">
        <p14:creationId xmlns:p14="http://schemas.microsoft.com/office/powerpoint/2010/main" val="2827001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rtlCol="0">
            <a:normAutofit fontScale="90000"/>
          </a:bodyPr>
          <a:lstStyle/>
          <a:p>
            <a:pPr fontAlgn="auto">
              <a:spcAft>
                <a:spcPts val="0"/>
              </a:spcAft>
              <a:defRPr/>
            </a:pPr>
            <a:r>
              <a:rPr lang="en-US" b="1" dirty="0">
                <a:effectLst>
                  <a:outerShdw blurRad="38100" dist="38100" dir="2700000" algn="tl">
                    <a:srgbClr val="000000">
                      <a:alpha val="43137"/>
                    </a:srgbClr>
                  </a:outerShdw>
                </a:effectLst>
              </a:rPr>
              <a:t>Antisocial Personality Disorder</a:t>
            </a:r>
          </a:p>
        </p:txBody>
      </p:sp>
      <p:sp>
        <p:nvSpPr>
          <p:cNvPr id="473091" name="Rectangle 3"/>
          <p:cNvSpPr>
            <a:spLocks noGrp="1" noChangeArrowheads="1"/>
          </p:cNvSpPr>
          <p:nvPr>
            <p:ph type="body" sz="half" idx="1"/>
          </p:nvPr>
        </p:nvSpPr>
        <p:spPr>
          <a:xfrm>
            <a:off x="457200" y="1600200"/>
            <a:ext cx="4040188" cy="4533900"/>
          </a:xfrm>
        </p:spPr>
        <p:txBody>
          <a:bodyPr rtlCol="0">
            <a:normAutofit/>
          </a:bodyPr>
          <a:lstStyle/>
          <a:p>
            <a:pPr fontAlgn="auto">
              <a:lnSpc>
                <a:spcPct val="90000"/>
              </a:lnSpc>
              <a:spcAft>
                <a:spcPts val="0"/>
              </a:spcAft>
              <a:buFont typeface="Arial" pitchFamily="34" charset="0"/>
              <a:buChar char="•"/>
              <a:defRPr/>
            </a:pPr>
            <a:r>
              <a:rPr lang="en-US" sz="2400" b="1" dirty="0">
                <a:effectLst>
                  <a:outerShdw blurRad="38100" dist="38100" dir="2700000" algn="tl">
                    <a:srgbClr val="000000">
                      <a:alpha val="43137"/>
                    </a:srgbClr>
                  </a:outerShdw>
                </a:effectLst>
              </a:rPr>
              <a:t>DSM-I categorized alcoholism under antisociality</a:t>
            </a:r>
          </a:p>
          <a:p>
            <a:pPr fontAlgn="auto">
              <a:lnSpc>
                <a:spcPct val="90000"/>
              </a:lnSpc>
              <a:spcAft>
                <a:spcPts val="0"/>
              </a:spcAft>
              <a:buFont typeface="Arial" pitchFamily="34" charset="0"/>
              <a:buChar char="•"/>
              <a:defRPr/>
            </a:pPr>
            <a:r>
              <a:rPr lang="en-US" sz="2400" b="1" dirty="0">
                <a:effectLst>
                  <a:outerShdw blurRad="38100" dist="38100" dir="2700000" algn="tl">
                    <a:srgbClr val="000000">
                      <a:alpha val="43137"/>
                    </a:srgbClr>
                  </a:outerShdw>
                </a:effectLst>
              </a:rPr>
              <a:t>May have associated impulse control problems</a:t>
            </a:r>
          </a:p>
          <a:p>
            <a:pPr fontAlgn="auto">
              <a:lnSpc>
                <a:spcPct val="90000"/>
              </a:lnSpc>
              <a:spcAft>
                <a:spcPts val="0"/>
              </a:spcAft>
              <a:buFont typeface="Arial" pitchFamily="34" charset="0"/>
              <a:buChar char="•"/>
              <a:defRPr/>
            </a:pPr>
            <a:r>
              <a:rPr lang="en-US" sz="2400" b="1" dirty="0">
                <a:effectLst>
                  <a:outerShdw blurRad="38100" dist="38100" dir="2700000" algn="tl">
                    <a:srgbClr val="000000">
                      <a:alpha val="43137"/>
                    </a:srgbClr>
                  </a:outerShdw>
                </a:effectLst>
              </a:rPr>
              <a:t>Higher incidence of Substance-Related Disorders and Pathological Gambling</a:t>
            </a:r>
          </a:p>
        </p:txBody>
      </p:sp>
      <p:pic>
        <p:nvPicPr>
          <p:cNvPr id="27652" name="Picture 4" descr="MY Pictures 004"/>
          <p:cNvPicPr>
            <a:picLocks noGrp="1" noChangeAspect="1" noChangeArrowheads="1"/>
          </p:cNvPicPr>
          <p:nvPr>
            <p:ph sz="half" idx="2"/>
          </p:nvPr>
        </p:nvPicPr>
        <p:blipFill>
          <a:blip r:embed="rId3" cstate="print"/>
          <a:srcRect/>
          <a:stretch>
            <a:fillRect/>
          </a:stretch>
        </p:blipFill>
        <p:spPr>
          <a:xfrm>
            <a:off x="5181600" y="2273300"/>
            <a:ext cx="2973388" cy="2938463"/>
          </a:xfr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b="1" dirty="0">
              <a:effectLst>
                <a:outerShdw blurRad="38100" dist="38100" dir="2700000" algn="tl">
                  <a:srgbClr val="000000">
                    <a:alpha val="43137"/>
                  </a:srgbClr>
                </a:outerShdw>
              </a:effectLst>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990600" y="2057400"/>
            <a:ext cx="70866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a:xfrm>
            <a:off x="304800" y="1600200"/>
            <a:ext cx="8610600" cy="4876800"/>
          </a:xfrm>
        </p:spPr>
        <p:txBody>
          <a:bodyPr>
            <a:normAutofit fontScale="92500" lnSpcReduction="10000"/>
          </a:bodyPr>
          <a:lstStyle/>
          <a:p>
            <a:r>
              <a:rPr lang="en-US" b="1" dirty="0" smtClean="0"/>
              <a:t>PARALIMBIC SYSTEM IS A CIRCUIT OF INTERCONECTED BRAIN REGIONS THAT MAY WELL BE THE AREA OF MALFUNCTION IN ASPD</a:t>
            </a:r>
          </a:p>
          <a:p>
            <a:r>
              <a:rPr lang="en-US" b="1" dirty="0" smtClean="0"/>
              <a:t>THESE INTERCONNECTED BRAIN REGIONS REGISTER FEELINGS AND OTHER SENSATIONS AND ASSIGN EMOTIONAL VALUE TO EXPERIENCES, AS WELL AS, BEING INVOLVED IN DECISION MAKING, HIGH LEVEL REASONING AND IMPULSE CONTROL</a:t>
            </a:r>
          </a:p>
          <a:p>
            <a:r>
              <a:rPr lang="en-US" b="1" dirty="0" smtClean="0"/>
              <a:t>AREA IS UNDERDEVELOPED IN ASPD AND DAMAGE TO THESE AREAS CAN CREATE PSYCHOPATHIC TRAITS</a:t>
            </a:r>
            <a:endParaRPr 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PHINEAS GAGE</a:t>
            </a:r>
            <a:endParaRPr lang="en-US" b="1" dirty="0">
              <a:effectLst>
                <a:outerShdw blurRad="38100" dist="38100" dir="2700000" algn="tl">
                  <a:srgbClr val="000000">
                    <a:alpha val="43137"/>
                  </a:srgbClr>
                </a:outerShdw>
              </a:effectLst>
            </a:endParaRPr>
          </a:p>
        </p:txBody>
      </p:sp>
      <p:pic>
        <p:nvPicPr>
          <p:cNvPr id="3074" name="Picture 2"/>
          <p:cNvPicPr>
            <a:picLocks noGrp="1" noChangeAspect="1" noChangeArrowheads="1"/>
          </p:cNvPicPr>
          <p:nvPr>
            <p:ph idx="1"/>
          </p:nvPr>
        </p:nvPicPr>
        <p:blipFill>
          <a:blip r:embed="rId3" cstate="print"/>
          <a:srcRect/>
          <a:stretch>
            <a:fillRect/>
          </a:stretch>
        </p:blipFill>
        <p:spPr bwMode="auto">
          <a:xfrm>
            <a:off x="2667000" y="1600200"/>
            <a:ext cx="3733800" cy="441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PHINEAS GAGE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8353" y="1882775"/>
            <a:ext cx="3227294" cy="4572000"/>
          </a:xfrm>
        </p:spPr>
      </p:pic>
    </p:spTree>
    <p:extLst>
      <p:ext uri="{BB962C8B-B14F-4D97-AF65-F5344CB8AC3E}">
        <p14:creationId xmlns:p14="http://schemas.microsoft.com/office/powerpoint/2010/main" val="2543093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PHINEAS GAGE</a:t>
            </a:r>
            <a:endParaRPr lang="en-US" dirty="0"/>
          </a:p>
        </p:txBody>
      </p:sp>
      <p:sp>
        <p:nvSpPr>
          <p:cNvPr id="3" name="Content Placeholder 2"/>
          <p:cNvSpPr>
            <a:spLocks noGrp="1"/>
          </p:cNvSpPr>
          <p:nvPr>
            <p:ph idx="1"/>
          </p:nvPr>
        </p:nvSpPr>
        <p:spPr/>
        <p:txBody>
          <a:bodyPr>
            <a:normAutofit/>
          </a:bodyPr>
          <a:lstStyle/>
          <a:p>
            <a:r>
              <a:rPr lang="en-US" b="1" dirty="0" smtClean="0"/>
              <a:t>43 INCHES LONG, 1.25 INCHES IN DIAMETER AND WEIGHING 13.25 POUNDS THE TAMPING IRON PENETRATED THE LEFT CHEEK AND EXCITING THROUGHT THE SKULL</a:t>
            </a:r>
          </a:p>
          <a:p>
            <a:r>
              <a:rPr lang="en-US" b="1" dirty="0" smtClean="0"/>
              <a:t>LOST A PART OF HIS BRAIN CALLED THE VENTROMEDIAL PREFRONTAL CORTEX (VMPFC) AN AREA STRUCTURALLY SIMILAR TO THE ORBITOFRONTAL CORTEX (OFC)</a:t>
            </a:r>
            <a:endParaRPr lang="en-US"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PHINEAS GAGE</a:t>
            </a:r>
            <a:endParaRPr lang="en-US" dirty="0"/>
          </a:p>
        </p:txBody>
      </p:sp>
      <p:sp>
        <p:nvSpPr>
          <p:cNvPr id="3" name="Content Placeholder 2"/>
          <p:cNvSpPr>
            <a:spLocks noGrp="1"/>
          </p:cNvSpPr>
          <p:nvPr>
            <p:ph idx="1"/>
          </p:nvPr>
        </p:nvSpPr>
        <p:spPr/>
        <p:txBody>
          <a:bodyPr>
            <a:normAutofit lnSpcReduction="10000"/>
          </a:bodyPr>
          <a:lstStyle/>
          <a:p>
            <a:r>
              <a:rPr lang="en-US" b="1" dirty="0" smtClean="0"/>
              <a:t>OFC INVOLVED IN SOPHISTICATED DECISION-MAKING TASKS THAT INVOLVE SENSITIVITY TO RISK, REWARD AND PUNISHENT</a:t>
            </a:r>
          </a:p>
          <a:p>
            <a:r>
              <a:rPr lang="en-US" b="1" dirty="0" smtClean="0"/>
              <a:t>LEADS TO PROBLEMS OF IMPULSIVITY AND INSIGHT AND LASH OUT IN RESPONSE TO PERCEIVED AFFRONTS</a:t>
            </a:r>
          </a:p>
          <a:p>
            <a:r>
              <a:rPr lang="en-US" b="1" dirty="0" smtClean="0"/>
              <a:t>THESE WERE GAGES”S PREDOMINANT SYSMPTOMS ALTHOUGH HE STILL POSSESSED EMPATHY</a:t>
            </a:r>
          </a:p>
          <a:p>
            <a:endParaRPr lang="en-US"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EMPATHY INVOLVES MANY AREAS OF THE BRAIN BUT THE AMYGDALA SEEMS TO BE A CENTRAL PLAYER AS IT GENERATES EMOTIONS SUCH AS FEAR-CREATES FEARLESSNESS</a:t>
            </a:r>
          </a:p>
          <a:p>
            <a:r>
              <a:rPr lang="en-US" b="1" dirty="0" smtClean="0"/>
              <a:t>ASPD NOTED FOR FEARLESSNESS-WHEN CONFRONTED WITH AN ATTACKER THEY DO NOT BLINK</a:t>
            </a:r>
          </a:p>
          <a:p>
            <a:r>
              <a:rPr lang="en-US" b="1" dirty="0" smtClean="0"/>
              <a:t>THEIR EEG READINGS ARE CONSISTENT WHEN SHOWN WORDS LIKE “BLOOD” AND “HOUSE”     ( A NEUTRAL WORD), THE PATTERNS ARE ALSO DIFFERENT THAN CONTROLS</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b="1" dirty="0">
                <a:effectLst>
                  <a:outerShdw blurRad="38100" dist="38100" dir="2700000" algn="tl">
                    <a:srgbClr val="000000">
                      <a:alpha val="43137"/>
                    </a:srgbClr>
                  </a:outerShdw>
                </a:effectLst>
              </a:rPr>
              <a:t>ALTERNATIVE DSM-5 MODEL FOR PERSONALITY DISORDERS</a:t>
            </a:r>
            <a:endParaRPr lang="en-US" dirty="0"/>
          </a:p>
        </p:txBody>
      </p:sp>
      <p:sp>
        <p:nvSpPr>
          <p:cNvPr id="3" name="Content Placeholder 2"/>
          <p:cNvSpPr>
            <a:spLocks noGrp="1"/>
          </p:cNvSpPr>
          <p:nvPr>
            <p:ph idx="1"/>
          </p:nvPr>
        </p:nvSpPr>
        <p:spPr>
          <a:xfrm>
            <a:off x="228600" y="1447800"/>
            <a:ext cx="8686800" cy="5105400"/>
          </a:xfrm>
        </p:spPr>
        <p:txBody>
          <a:bodyPr/>
          <a:lstStyle/>
          <a:p>
            <a:r>
              <a:rPr lang="en-US" b="1" dirty="0" smtClean="0"/>
              <a:t>Criterion  A:Level of Personality Functioning </a:t>
            </a:r>
          </a:p>
          <a:p>
            <a:pPr lvl="1"/>
            <a:r>
              <a:rPr lang="en-US" b="1" dirty="0" smtClean="0"/>
              <a:t>SELF:</a:t>
            </a:r>
          </a:p>
          <a:p>
            <a:pPr lvl="2"/>
            <a:r>
              <a:rPr lang="en-US" sz="2800" b="1" i="1" dirty="0" smtClean="0"/>
              <a:t>Identity</a:t>
            </a:r>
            <a:r>
              <a:rPr lang="en-US" sz="2800" b="1" dirty="0" smtClean="0"/>
              <a:t>: Clear boundaries, stability of self-esteem and accuracy of self-appraisal, good emotional range</a:t>
            </a:r>
          </a:p>
          <a:p>
            <a:pPr lvl="2"/>
            <a:r>
              <a:rPr lang="en-US" sz="2800" b="1" i="1" dirty="0" smtClean="0"/>
              <a:t>Self-direction: </a:t>
            </a:r>
            <a:r>
              <a:rPr lang="en-US" sz="2800" b="1" dirty="0" smtClean="0"/>
              <a:t>Coherent and meaningful short-term and life goals, prosocial internal standards of behavior, ability to self-reflect</a:t>
            </a:r>
            <a:endParaRPr lang="en-US" sz="2800" b="1" i="1" dirty="0" smtClean="0"/>
          </a:p>
          <a:p>
            <a:pPr lvl="2"/>
            <a:endParaRPr lang="en-US" sz="2800" b="1" dirty="0"/>
          </a:p>
        </p:txBody>
      </p:sp>
    </p:spTree>
    <p:extLst>
      <p:ext uri="{BB962C8B-B14F-4D97-AF65-F5344CB8AC3E}">
        <p14:creationId xmlns:p14="http://schemas.microsoft.com/office/powerpoint/2010/main" val="31498910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pic>
        <p:nvPicPr>
          <p:cNvPr id="4098" name="Picture 2"/>
          <p:cNvPicPr>
            <a:picLocks noGrp="1" noChangeAspect="1" noChangeArrowheads="1"/>
          </p:cNvPicPr>
          <p:nvPr>
            <p:ph idx="1"/>
          </p:nvPr>
        </p:nvPicPr>
        <p:blipFill>
          <a:blip r:embed="rId3" cstate="print"/>
          <a:srcRect/>
          <a:stretch>
            <a:fillRect/>
          </a:stretch>
        </p:blipFill>
        <p:spPr bwMode="auto">
          <a:xfrm>
            <a:off x="2057400" y="1828800"/>
            <a:ext cx="44196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p:txBody>
          <a:bodyPr>
            <a:normAutofit/>
          </a:bodyPr>
          <a:lstStyle/>
          <a:p>
            <a:r>
              <a:rPr lang="en-US" b="1" dirty="0" smtClean="0"/>
              <a:t>EMPATHY INVOLVES OTHER AREAS OF BRAIN SUCH AS</a:t>
            </a:r>
          </a:p>
          <a:p>
            <a:pPr lvl="1"/>
            <a:r>
              <a:rPr lang="en-US" b="1" dirty="0" smtClean="0"/>
              <a:t>ORBITOFRONTAL CORTEX</a:t>
            </a:r>
          </a:p>
          <a:p>
            <a:pPr lvl="2"/>
            <a:r>
              <a:rPr lang="en-US" b="1" dirty="0" smtClean="0"/>
              <a:t>EMOTIONAL AND SOCIAL DECISION MAKING </a:t>
            </a:r>
          </a:p>
          <a:p>
            <a:pPr lvl="1"/>
            <a:r>
              <a:rPr lang="en-US" b="1" dirty="0" smtClean="0"/>
              <a:t>ANTERIOR CINGULATE</a:t>
            </a:r>
          </a:p>
          <a:p>
            <a:pPr lvl="2"/>
            <a:r>
              <a:rPr lang="en-US" b="1" dirty="0" smtClean="0"/>
              <a:t>AFFECT, DECISION MAKING AND COGNITIVE CONTROL</a:t>
            </a:r>
          </a:p>
          <a:p>
            <a:pPr lvl="1"/>
            <a:r>
              <a:rPr lang="en-US" b="1" dirty="0" smtClean="0"/>
              <a:t>DORSOLATERAL PREFRONTAL CORTEX</a:t>
            </a:r>
          </a:p>
          <a:p>
            <a:pPr lvl="2"/>
            <a:r>
              <a:rPr lang="en-US" b="1" dirty="0" smtClean="0"/>
              <a:t>COGNITIVE FLEXIBILITY</a:t>
            </a:r>
            <a:endParaRPr lang="en-US"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THE ANTERIOR CINGULATE REGULATES EMOTIONAL STATES AND HELPS PEOPLE CONTROL THEIR IMPULSES AND MONITOR THEIR BEHAVIOR FOR MISTAKES</a:t>
            </a:r>
          </a:p>
          <a:p>
            <a:r>
              <a:rPr lang="en-US" b="1" dirty="0" smtClean="0"/>
              <a:t>THE INSULA PLAYS A KEY ROLE IN THE RECOGNITON OF VIOLATION OF SOCIAL NORMS, AS WELL AS, THE EXPERIENCING OF ANGER, FEAR, EMPATHY AND DISGUST</a:t>
            </a:r>
          </a:p>
          <a:p>
            <a:r>
              <a:rPr lang="en-US" b="1" dirty="0" smtClean="0"/>
              <a:t>INSULA ALSO INVOLVED IN PAIN PERCEPTION AND PSYCHOPATHS ARE STRIKINGLY UNFAZED BY THREAT OF PAIN</a:t>
            </a:r>
          </a:p>
          <a:p>
            <a:pPr lvl="1"/>
            <a:endParaRPr lang="en-US"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p:txBody>
          <a:bodyPr/>
          <a:lstStyle/>
          <a:p>
            <a:r>
              <a:rPr lang="en-US" b="1" dirty="0" smtClean="0"/>
              <a:t>fMRI IMAGES OF BRAINS (KIEHL) SHOW PRONOUNCED THINNING OF PARALIMBIC TISSUE INDICATING THE AREA IS UNDERDEVELOPED</a:t>
            </a:r>
            <a:endParaRPr lang="en-US"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p:txBody>
          <a:bodyPr>
            <a:normAutofit/>
          </a:bodyPr>
          <a:lstStyle/>
          <a:p>
            <a:r>
              <a:rPr lang="en-US" b="1" dirty="0" smtClean="0"/>
              <a:t>ONE WAY OF CONSIDERING TREATMENT IS TO THINK OF DEVELOPMENT AS OCCURRING EASIEST DURING CERTAIN PERIODS OF LIFE OFTEN CALLED “CRITICAL PERIODS”</a:t>
            </a:r>
          </a:p>
          <a:p>
            <a:pPr lvl="1"/>
            <a:r>
              <a:rPr lang="en-US" b="1" dirty="0" smtClean="0"/>
              <a:t>CHILDHOOD AND EARLY ADOLESCENCE MAY BE A WINDOW FOR DEVELOPING SOCIAL AND COGNITIVE SKILLS WE CALL “CONSCIENCE”</a:t>
            </a:r>
            <a:endParaRPr lang="en-US"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HARE’S STUDIES SHOW THAT GROUP THERAPY FOR PSYCHOPATHS IN PRISON  RESULTS IN MORE CRIMES  THAN IF THEY HAD NO THERAPY.</a:t>
            </a:r>
          </a:p>
          <a:p>
            <a:pPr lvl="1"/>
            <a:r>
              <a:rPr lang="en-US" b="1" dirty="0" smtClean="0"/>
              <a:t>NOTORIOUSLY GOOD AT LEARNING AND EXPLOITING THE WEAKNESSES OF OTHERS </a:t>
            </a:r>
          </a:p>
          <a:p>
            <a:pPr lvl="1"/>
            <a:r>
              <a:rPr lang="en-US" b="1" dirty="0" smtClean="0"/>
              <a:t>THEY HAVE TROUBLE  ABSOBING ABSTRACT IDEAS SO LECTURES ABOUT PERSONAL RESPONSIBILITY ARE UNLIKELY TO BE HELPFUL</a:t>
            </a:r>
          </a:p>
          <a:p>
            <a:r>
              <a:rPr lang="en-US" b="1" dirty="0" smtClean="0"/>
              <a:t>INSIGHT ORIENTED THERAPY ALSO INEFFECTIVE</a:t>
            </a:r>
            <a:endParaRPr lang="en-US"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p:txBody>
          <a:bodyPr>
            <a:normAutofit lnSpcReduction="10000"/>
          </a:bodyPr>
          <a:lstStyle/>
          <a:p>
            <a:r>
              <a:rPr lang="en-US" b="1" dirty="0" smtClean="0"/>
              <a:t>HARE PSYCOPATHY CHECKLIST-REVISED</a:t>
            </a:r>
          </a:p>
          <a:p>
            <a:pPr lvl="1"/>
            <a:r>
              <a:rPr lang="en-US" b="1" dirty="0" smtClean="0"/>
              <a:t>20 CRITERIA EACH GRADED 0,1,OR 2</a:t>
            </a:r>
          </a:p>
          <a:p>
            <a:pPr lvl="1"/>
            <a:r>
              <a:rPr lang="en-US" b="1" dirty="0" smtClean="0"/>
              <a:t>AVG. GENERAL POPULATION SCORE IS 4</a:t>
            </a:r>
          </a:p>
          <a:p>
            <a:pPr lvl="1"/>
            <a:r>
              <a:rPr lang="en-US" b="1" dirty="0" smtClean="0"/>
              <a:t>OVER 30 IS PSYCHOPATHIC RANGE</a:t>
            </a:r>
          </a:p>
          <a:p>
            <a:pPr lvl="1"/>
            <a:r>
              <a:rPr lang="en-US" b="1" dirty="0" smtClean="0"/>
              <a:t>MEASURES</a:t>
            </a:r>
          </a:p>
          <a:p>
            <a:pPr lvl="2"/>
            <a:r>
              <a:rPr lang="en-US" b="1" dirty="0" smtClean="0"/>
              <a:t>ANTISOCIAL BEHAVIOR</a:t>
            </a:r>
          </a:p>
          <a:p>
            <a:pPr lvl="3"/>
            <a:r>
              <a:rPr lang="en-US" b="1" dirty="0" smtClean="0"/>
              <a:t>NEED FOR STIMULATION AND PRONENESS TO BOREDOM</a:t>
            </a:r>
          </a:p>
          <a:p>
            <a:pPr lvl="3"/>
            <a:r>
              <a:rPr lang="en-US" b="1" dirty="0" smtClean="0"/>
              <a:t>PARASITIC LIFESTYLE</a:t>
            </a:r>
          </a:p>
          <a:p>
            <a:pPr lvl="3"/>
            <a:r>
              <a:rPr lang="en-US" b="1" dirty="0" smtClean="0"/>
              <a:t>POOR BEHAVIORAL CONTROL</a:t>
            </a:r>
          </a:p>
          <a:p>
            <a:pPr lvl="3"/>
            <a:r>
              <a:rPr lang="en-US" b="1" dirty="0" smtClean="0"/>
              <a:t>SEXUAL PROMISCUITY</a:t>
            </a:r>
          </a:p>
          <a:p>
            <a:pPr lvl="3"/>
            <a:r>
              <a:rPr lang="en-US" b="1" dirty="0" smtClean="0"/>
              <a:t>LACK OF REALISTIC LONG-TERM GOALS</a:t>
            </a:r>
            <a:endParaRPr lang="en-US"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p:txBody>
          <a:bodyPr>
            <a:normAutofit lnSpcReduction="10000"/>
          </a:bodyPr>
          <a:lstStyle/>
          <a:p>
            <a:r>
              <a:rPr lang="en-US" b="1" dirty="0" smtClean="0"/>
              <a:t>HARE PSYCOPATHY CHECKLIST-REVISED</a:t>
            </a:r>
          </a:p>
          <a:p>
            <a:pPr lvl="1"/>
            <a:r>
              <a:rPr lang="en-US" b="1" dirty="0" smtClean="0"/>
              <a:t>MEASURES</a:t>
            </a:r>
          </a:p>
          <a:p>
            <a:pPr lvl="2"/>
            <a:r>
              <a:rPr lang="en-US" b="1" dirty="0" smtClean="0"/>
              <a:t>ANTISOCIAL BEHAVIOR (CONTINUED)</a:t>
            </a:r>
          </a:p>
          <a:p>
            <a:pPr lvl="3"/>
            <a:r>
              <a:rPr lang="en-US" b="1" dirty="0" smtClean="0"/>
              <a:t>IMPULSIVITY</a:t>
            </a:r>
          </a:p>
          <a:p>
            <a:pPr lvl="3"/>
            <a:r>
              <a:rPr lang="en-US" b="1" dirty="0" smtClean="0"/>
              <a:t>IRRESPONSIBILITY</a:t>
            </a:r>
          </a:p>
          <a:p>
            <a:pPr lvl="3"/>
            <a:r>
              <a:rPr lang="en-US" b="1" dirty="0" smtClean="0"/>
              <a:t>EARLY BEHAVIOR PROBLEMS</a:t>
            </a:r>
          </a:p>
          <a:p>
            <a:pPr lvl="3"/>
            <a:r>
              <a:rPr lang="en-US" b="1" dirty="0" smtClean="0"/>
              <a:t>JUVENILE DELINQUENCY</a:t>
            </a:r>
          </a:p>
          <a:p>
            <a:pPr lvl="3"/>
            <a:r>
              <a:rPr lang="en-US" b="1" dirty="0" smtClean="0"/>
              <a:t>PAROLE OR PROBATION VIOLATIONS</a:t>
            </a:r>
          </a:p>
          <a:p>
            <a:pPr lvl="2"/>
            <a:r>
              <a:rPr lang="en-US" b="1" dirty="0" smtClean="0"/>
              <a:t>EMOTIONAL/INTERPERSONAL TRAITS</a:t>
            </a:r>
          </a:p>
          <a:p>
            <a:pPr lvl="3"/>
            <a:r>
              <a:rPr lang="en-US" b="1" dirty="0" smtClean="0"/>
              <a:t>GLIBNESS AND SUPERFICIAL CHARM</a:t>
            </a:r>
          </a:p>
          <a:p>
            <a:pPr lvl="3"/>
            <a:r>
              <a:rPr lang="en-US" b="1" dirty="0" smtClean="0"/>
              <a:t>GRANDIOSE SENSE OF SELF-WORTH</a:t>
            </a:r>
          </a:p>
          <a:p>
            <a:pPr lvl="3"/>
            <a:r>
              <a:rPr lang="en-US" b="1" dirty="0" smtClean="0"/>
              <a:t>PATHOLOGICAL LYING</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PARALIMBIC SYSTEM AND ASPD</a:t>
            </a:r>
            <a:endParaRPr lang="en-US" dirty="0"/>
          </a:p>
        </p:txBody>
      </p:sp>
      <p:sp>
        <p:nvSpPr>
          <p:cNvPr id="3" name="Content Placeholder 2"/>
          <p:cNvSpPr>
            <a:spLocks noGrp="1"/>
          </p:cNvSpPr>
          <p:nvPr>
            <p:ph idx="1"/>
          </p:nvPr>
        </p:nvSpPr>
        <p:spPr/>
        <p:txBody>
          <a:bodyPr>
            <a:normAutofit lnSpcReduction="10000"/>
          </a:bodyPr>
          <a:lstStyle/>
          <a:p>
            <a:r>
              <a:rPr lang="en-US" b="1" dirty="0" smtClean="0"/>
              <a:t>HARE PSYCOPATHY CHECKLIST-REVISED</a:t>
            </a:r>
          </a:p>
          <a:p>
            <a:pPr lvl="1"/>
            <a:r>
              <a:rPr lang="en-US" b="1" dirty="0" smtClean="0"/>
              <a:t>MEASURES</a:t>
            </a:r>
          </a:p>
          <a:p>
            <a:pPr lvl="2"/>
            <a:r>
              <a:rPr lang="en-US" b="1" dirty="0" smtClean="0"/>
              <a:t>EMOTIONAL/INTERPERSONAL TRAITS (CONTINUED)</a:t>
            </a:r>
          </a:p>
          <a:p>
            <a:pPr lvl="3"/>
            <a:r>
              <a:rPr lang="en-US" b="1" dirty="0" smtClean="0"/>
              <a:t>CONNING AND MANIPULATIVENESS</a:t>
            </a:r>
          </a:p>
          <a:p>
            <a:pPr lvl="3"/>
            <a:r>
              <a:rPr lang="en-US" b="1" dirty="0" smtClean="0"/>
              <a:t>LACK OF REMORSE OR GUILT</a:t>
            </a:r>
          </a:p>
          <a:p>
            <a:pPr lvl="3"/>
            <a:r>
              <a:rPr lang="en-US" b="1" dirty="0" smtClean="0"/>
              <a:t>SHALLOW AFFECT</a:t>
            </a:r>
          </a:p>
          <a:p>
            <a:pPr lvl="3"/>
            <a:r>
              <a:rPr lang="en-US" b="1" dirty="0" smtClean="0"/>
              <a:t>CALLOUSNESS AND LACK OF EMPATHY</a:t>
            </a:r>
          </a:p>
          <a:p>
            <a:pPr lvl="3"/>
            <a:r>
              <a:rPr lang="en-US" b="1" dirty="0" smtClean="0"/>
              <a:t>FAILURE TO ACCEPT RESPONSIBILITY FOR ACTIONS</a:t>
            </a:r>
          </a:p>
          <a:p>
            <a:pPr lvl="2"/>
            <a:r>
              <a:rPr lang="en-US" b="1" dirty="0" smtClean="0"/>
              <a:t>OTHER FACTORS</a:t>
            </a:r>
          </a:p>
          <a:p>
            <a:pPr lvl="3"/>
            <a:r>
              <a:rPr lang="en-US" b="1" dirty="0" smtClean="0"/>
              <a:t>COMITTING A WIDE VARIETY OF CRIMES</a:t>
            </a:r>
          </a:p>
          <a:p>
            <a:pPr lvl="3"/>
            <a:r>
              <a:rPr lang="en-US" b="1" dirty="0" smtClean="0"/>
              <a:t>HAVING MANY SHORT-TERM MARITAL RELATIONSHIPS</a:t>
            </a:r>
          </a:p>
          <a:p>
            <a:pPr lvl="2"/>
            <a:endParaRPr lang="en-US" b="1" dirty="0" smtClean="0"/>
          </a:p>
          <a:p>
            <a:pPr lvl="2"/>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p:txBody>
          <a:bodyPr rtlCol="0">
            <a:normAutofit fontScale="90000"/>
          </a:bodyPr>
          <a:lstStyle/>
          <a:p>
            <a:pPr fontAlgn="auto">
              <a:spcAft>
                <a:spcPts val="0"/>
              </a:spcAft>
              <a:defRPr/>
            </a:pPr>
            <a:r>
              <a:rPr lang="en-US" dirty="0"/>
              <a:t>     </a:t>
            </a:r>
            <a:r>
              <a:rPr lang="en-US" b="1" dirty="0">
                <a:effectLst>
                  <a:outerShdw blurRad="38100" dist="38100" dir="2700000" algn="tl">
                    <a:srgbClr val="000000">
                      <a:alpha val="43137"/>
                    </a:srgbClr>
                  </a:outerShdw>
                </a:effectLst>
              </a:rPr>
              <a:t>Management Considerations- ASPD</a:t>
            </a:r>
          </a:p>
        </p:txBody>
      </p:sp>
      <p:sp>
        <p:nvSpPr>
          <p:cNvPr id="474115" name="Rectangle 3"/>
          <p:cNvSpPr>
            <a:spLocks noGrp="1" noChangeArrowheads="1"/>
          </p:cNvSpPr>
          <p:nvPr>
            <p:ph type="body" sz="half" idx="1"/>
          </p:nvPr>
        </p:nvSpPr>
        <p:spPr>
          <a:xfrm>
            <a:off x="457200" y="1600200"/>
            <a:ext cx="4040188" cy="4533900"/>
          </a:xfrm>
        </p:spPr>
        <p:txBody>
          <a:bodyPr rtlCol="0">
            <a:normAutofit/>
          </a:bodyPr>
          <a:lstStyle/>
          <a:p>
            <a:pPr fontAlgn="auto">
              <a:spcAft>
                <a:spcPts val="0"/>
              </a:spcAft>
              <a:buFont typeface="Arial" pitchFamily="34" charset="0"/>
              <a:buChar char="•"/>
              <a:defRPr/>
            </a:pPr>
            <a:r>
              <a:rPr lang="en-US" sz="2800" b="1" dirty="0">
                <a:effectLst>
                  <a:outerShdw blurRad="38100" dist="38100" dir="2700000" algn="tl">
                    <a:srgbClr val="000000">
                      <a:alpha val="43137"/>
                    </a:srgbClr>
                  </a:outerShdw>
                </a:effectLst>
              </a:rPr>
              <a:t>Goal</a:t>
            </a:r>
          </a:p>
          <a:p>
            <a:pPr fontAlgn="auto">
              <a:spcAft>
                <a:spcPts val="0"/>
              </a:spcAft>
              <a:buFont typeface="Arial" pitchFamily="34" charset="0"/>
              <a:buChar char="•"/>
              <a:defRPr/>
            </a:pPr>
            <a:r>
              <a:rPr lang="en-US" sz="2800" b="1" dirty="0">
                <a:effectLst>
                  <a:outerShdw blurRad="38100" dist="38100" dir="2700000" algn="tl">
                    <a:srgbClr val="000000">
                      <a:alpha val="43137"/>
                    </a:srgbClr>
                  </a:outerShdw>
                </a:effectLst>
              </a:rPr>
              <a:t>Prerequisites</a:t>
            </a:r>
          </a:p>
          <a:p>
            <a:pPr fontAlgn="auto">
              <a:spcAft>
                <a:spcPts val="0"/>
              </a:spcAft>
              <a:buFont typeface="Arial" pitchFamily="34" charset="0"/>
              <a:buChar char="•"/>
              <a:defRPr/>
            </a:pPr>
            <a:r>
              <a:rPr lang="en-US" sz="2800" b="1" dirty="0">
                <a:effectLst>
                  <a:outerShdw blurRad="38100" dist="38100" dir="2700000" algn="tl">
                    <a:srgbClr val="000000">
                      <a:alpha val="43137"/>
                    </a:srgbClr>
                  </a:outerShdw>
                </a:effectLst>
              </a:rPr>
              <a:t>Business-Like</a:t>
            </a:r>
          </a:p>
          <a:p>
            <a:pPr fontAlgn="auto">
              <a:spcAft>
                <a:spcPts val="0"/>
              </a:spcAft>
              <a:buFont typeface="Arial" pitchFamily="34" charset="0"/>
              <a:buChar char="•"/>
              <a:defRPr/>
            </a:pPr>
            <a:r>
              <a:rPr lang="en-US" sz="2800" b="1" dirty="0">
                <a:effectLst>
                  <a:outerShdw blurRad="38100" dist="38100" dir="2700000" algn="tl">
                    <a:srgbClr val="000000">
                      <a:alpha val="43137"/>
                    </a:srgbClr>
                  </a:outerShdw>
                </a:effectLst>
              </a:rPr>
              <a:t>Behavioral</a:t>
            </a:r>
          </a:p>
          <a:p>
            <a:pPr lvl="1" fontAlgn="auto">
              <a:spcAft>
                <a:spcPts val="0"/>
              </a:spcAft>
              <a:buFont typeface="Arial" pitchFamily="34" charset="0"/>
              <a:buChar char="–"/>
              <a:defRPr/>
            </a:pPr>
            <a:r>
              <a:rPr lang="en-US" sz="2400" b="1" dirty="0">
                <a:effectLst>
                  <a:outerShdw blurRad="38100" dist="38100" dir="2700000" algn="tl">
                    <a:srgbClr val="000000">
                      <a:alpha val="43137"/>
                    </a:srgbClr>
                  </a:outerShdw>
                </a:effectLst>
              </a:rPr>
              <a:t>Limit setting</a:t>
            </a:r>
          </a:p>
          <a:p>
            <a:pPr lvl="1" fontAlgn="auto">
              <a:spcAft>
                <a:spcPts val="0"/>
              </a:spcAft>
              <a:buFont typeface="Arial" pitchFamily="34" charset="0"/>
              <a:buChar char="–"/>
              <a:defRPr/>
            </a:pPr>
            <a:r>
              <a:rPr lang="en-US" sz="2400" b="1" dirty="0">
                <a:effectLst>
                  <a:outerShdw blurRad="38100" dist="38100" dir="2700000" algn="tl">
                    <a:srgbClr val="000000">
                      <a:alpha val="43137"/>
                    </a:srgbClr>
                  </a:outerShdw>
                </a:effectLst>
              </a:rPr>
              <a:t>Treatment plan</a:t>
            </a:r>
          </a:p>
          <a:p>
            <a:pPr fontAlgn="auto">
              <a:spcAft>
                <a:spcPts val="0"/>
              </a:spcAft>
              <a:buFont typeface="Arial" pitchFamily="34" charset="0"/>
              <a:buChar char="•"/>
              <a:defRPr/>
            </a:pPr>
            <a:r>
              <a:rPr lang="en-US" sz="2800" b="1" dirty="0">
                <a:effectLst>
                  <a:outerShdw blurRad="38100" dist="38100" dir="2700000" algn="tl">
                    <a:srgbClr val="000000">
                      <a:alpha val="43137"/>
                    </a:srgbClr>
                  </a:outerShdw>
                </a:effectLst>
              </a:rPr>
              <a:t>Incorporate “observers”</a:t>
            </a:r>
          </a:p>
        </p:txBody>
      </p:sp>
      <p:pic>
        <p:nvPicPr>
          <p:cNvPr id="28676" name="Picture 4" descr="MY Pictures 051"/>
          <p:cNvPicPr>
            <a:picLocks noGrp="1" noChangeAspect="1" noChangeArrowheads="1"/>
          </p:cNvPicPr>
          <p:nvPr>
            <p:ph sz="half" idx="2"/>
          </p:nvPr>
        </p:nvPicPr>
        <p:blipFill>
          <a:blip r:embed="rId3" cstate="print"/>
          <a:srcRect/>
          <a:stretch>
            <a:fillRect/>
          </a:stretch>
        </p:blipFill>
        <p:spPr>
          <a:xfrm>
            <a:off x="5054600" y="2522538"/>
            <a:ext cx="2744788" cy="3360737"/>
          </a:xfr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effectLst>
                  <a:outerShdw blurRad="38100" dist="38100" dir="2700000" algn="tl">
                    <a:srgbClr val="000000">
                      <a:alpha val="43137"/>
                    </a:srgbClr>
                  </a:outerShdw>
                </a:effectLst>
              </a:rPr>
              <a:t>ALTERNATIVE DSM-5 MODEL FOR PERSONALITY DISORDERS</a:t>
            </a:r>
            <a:endParaRPr lang="en-US" dirty="0"/>
          </a:p>
        </p:txBody>
      </p:sp>
      <p:sp>
        <p:nvSpPr>
          <p:cNvPr id="3" name="Content Placeholder 2"/>
          <p:cNvSpPr>
            <a:spLocks noGrp="1"/>
          </p:cNvSpPr>
          <p:nvPr>
            <p:ph idx="1"/>
          </p:nvPr>
        </p:nvSpPr>
        <p:spPr>
          <a:xfrm>
            <a:off x="152400" y="1447800"/>
            <a:ext cx="8686800" cy="5181600"/>
          </a:xfrm>
        </p:spPr>
        <p:txBody>
          <a:bodyPr>
            <a:normAutofit/>
          </a:bodyPr>
          <a:lstStyle/>
          <a:p>
            <a:r>
              <a:rPr lang="en-US" b="1" dirty="0"/>
              <a:t>Criterion  A:Level of Personality </a:t>
            </a:r>
            <a:r>
              <a:rPr lang="en-US" b="1" dirty="0" smtClean="0"/>
              <a:t>Functioning</a:t>
            </a:r>
          </a:p>
          <a:p>
            <a:pPr lvl="1"/>
            <a:r>
              <a:rPr lang="en-US" b="1" dirty="0" smtClean="0"/>
              <a:t>INTERPERSONAL:</a:t>
            </a:r>
          </a:p>
          <a:p>
            <a:pPr lvl="2"/>
            <a:r>
              <a:rPr lang="en-US" sz="2800" b="1" i="1" dirty="0" smtClean="0"/>
              <a:t>Empathy: </a:t>
            </a:r>
            <a:r>
              <a:rPr lang="en-US" sz="2800" b="1" dirty="0" smtClean="0"/>
              <a:t>Appreciation of others experiences and motivations, tolerance for different perspectives, understanding the effects of one’s behavior on others</a:t>
            </a:r>
          </a:p>
          <a:p>
            <a:pPr lvl="2"/>
            <a:r>
              <a:rPr lang="en-US" sz="2800" b="1" i="1" dirty="0" smtClean="0"/>
              <a:t>Intimacy: </a:t>
            </a:r>
            <a:r>
              <a:rPr lang="en-US" sz="2800" b="1" dirty="0" smtClean="0"/>
              <a:t> of connection with others, desire and capacity for closeness, mutuality of regard reflected in interpersonal behavior</a:t>
            </a:r>
          </a:p>
          <a:p>
            <a:pPr lvl="2"/>
            <a:endParaRPr lang="en-US" sz="2800" b="1" i="1" dirty="0"/>
          </a:p>
          <a:p>
            <a:pPr lvl="1"/>
            <a:endParaRPr lang="en-US" dirty="0"/>
          </a:p>
        </p:txBody>
      </p:sp>
    </p:spTree>
    <p:extLst>
      <p:ext uri="{BB962C8B-B14F-4D97-AF65-F5344CB8AC3E}">
        <p14:creationId xmlns:p14="http://schemas.microsoft.com/office/powerpoint/2010/main" val="39664697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BORDERLINE PERSONALITY DISORDER</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DIALECTICAL BEHHAVIOR THERAPY (MARSHA LINEHAN)</a:t>
            </a:r>
          </a:p>
          <a:p>
            <a:pPr lvl="1"/>
            <a:r>
              <a:rPr lang="en-US" b="1" dirty="0" smtClean="0"/>
              <a:t>AN INNOVATIVE FORM OF CBT</a:t>
            </a:r>
          </a:p>
          <a:p>
            <a:pPr lvl="2"/>
            <a:r>
              <a:rPr lang="en-US" b="1" dirty="0" smtClean="0"/>
              <a:t>HELPS DETECT AND COMBAT DISTORTED THOUGHTS</a:t>
            </a:r>
          </a:p>
          <a:p>
            <a:pPr lvl="2"/>
            <a:r>
              <a:rPr lang="en-US" b="1" dirty="0" smtClean="0"/>
              <a:t>COUNTERACT PROBLEMATIC BEHAVIORS AND ASSOCIATED EMOTIONS</a:t>
            </a:r>
          </a:p>
          <a:p>
            <a:pPr lvl="2"/>
            <a:r>
              <a:rPr lang="en-US" b="1" dirty="0" smtClean="0"/>
              <a:t>INCORPORATES MEDITATIVE PRACTICES-MINDFULNESS</a:t>
            </a:r>
          </a:p>
          <a:p>
            <a:pPr lvl="2"/>
            <a:r>
              <a:rPr lang="en-US" b="1" dirty="0" smtClean="0"/>
              <a:t>SELF-SOOTHING TECHNIQUES TO MANAGE MOOD SWINGS (DEEP BREATHING, TAKING WALKS, LISTENING TO MUSIC, ETC.)</a:t>
            </a:r>
          </a:p>
          <a:p>
            <a:pPr lvl="2"/>
            <a:r>
              <a:rPr lang="en-US" b="1" smtClean="0"/>
              <a:t>BUILDING HEALTHY RELATIONSHIPS</a:t>
            </a:r>
            <a:endParaRPr lang="en-US"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rtlCol="0">
            <a:normAutofit fontScale="90000"/>
          </a:bodyPr>
          <a:lstStyle/>
          <a:p>
            <a:pPr fontAlgn="auto">
              <a:spcAft>
                <a:spcPts val="0"/>
              </a:spcAft>
              <a:defRPr/>
            </a:pPr>
            <a:r>
              <a:rPr lang="en-US" sz="4000" b="1" dirty="0">
                <a:effectLst>
                  <a:outerShdw blurRad="38100" dist="38100" dir="2700000" algn="tl">
                    <a:srgbClr val="000000">
                      <a:alpha val="43137"/>
                    </a:srgbClr>
                  </a:outerShdw>
                </a:effectLst>
              </a:rPr>
              <a:t>Treatment Planning Based on Symptom Clusters</a:t>
            </a:r>
          </a:p>
        </p:txBody>
      </p:sp>
      <p:sp>
        <p:nvSpPr>
          <p:cNvPr id="479235" name="Rectangle 3"/>
          <p:cNvSpPr>
            <a:spLocks noGrp="1" noChangeArrowheads="1"/>
          </p:cNvSpPr>
          <p:nvPr>
            <p:ph type="body" sz="half" idx="1"/>
          </p:nvPr>
        </p:nvSpPr>
        <p:spPr/>
        <p:txBody>
          <a:bodyPr rtlCol="0">
            <a:normAutofit/>
          </a:bodyPr>
          <a:lstStyle/>
          <a:p>
            <a:pPr fontAlgn="auto">
              <a:lnSpc>
                <a:spcPct val="90000"/>
              </a:lnSpc>
              <a:spcAft>
                <a:spcPts val="0"/>
              </a:spcAft>
              <a:buFont typeface="Arial" pitchFamily="34" charset="0"/>
              <a:buChar char="•"/>
              <a:defRPr/>
            </a:pPr>
            <a:r>
              <a:rPr lang="en-US" sz="2000" b="1" dirty="0">
                <a:effectLst>
                  <a:outerShdw blurRad="38100" dist="38100" dir="2700000" algn="tl">
                    <a:srgbClr val="000000">
                      <a:alpha val="43137"/>
                    </a:srgbClr>
                  </a:outerShdw>
                </a:effectLst>
              </a:rPr>
              <a:t>Identity Cluster (Projection)</a:t>
            </a:r>
          </a:p>
          <a:p>
            <a:pPr lvl="1" fontAlgn="auto">
              <a:lnSpc>
                <a:spcPct val="90000"/>
              </a:lnSpc>
              <a:spcAft>
                <a:spcPts val="0"/>
              </a:spcAft>
              <a:buFont typeface="Arial" pitchFamily="34" charset="0"/>
              <a:buChar char="–"/>
              <a:defRPr/>
            </a:pPr>
            <a:r>
              <a:rPr lang="en-US" sz="1800" dirty="0"/>
              <a:t>Abandonment fears</a:t>
            </a:r>
          </a:p>
          <a:p>
            <a:pPr lvl="1" fontAlgn="auto">
              <a:lnSpc>
                <a:spcPct val="90000"/>
              </a:lnSpc>
              <a:spcAft>
                <a:spcPts val="0"/>
              </a:spcAft>
              <a:buFont typeface="Arial" pitchFamily="34" charset="0"/>
              <a:buChar char="–"/>
              <a:defRPr/>
            </a:pPr>
            <a:r>
              <a:rPr lang="en-US" sz="1800" dirty="0"/>
              <a:t>Unstable self-image</a:t>
            </a:r>
          </a:p>
          <a:p>
            <a:pPr lvl="1" fontAlgn="auto">
              <a:lnSpc>
                <a:spcPct val="90000"/>
              </a:lnSpc>
              <a:spcAft>
                <a:spcPts val="0"/>
              </a:spcAft>
              <a:buFont typeface="Arial" pitchFamily="34" charset="0"/>
              <a:buChar char="–"/>
              <a:defRPr/>
            </a:pPr>
            <a:r>
              <a:rPr lang="en-US" sz="1800" dirty="0"/>
              <a:t>Relationship problems</a:t>
            </a:r>
          </a:p>
          <a:p>
            <a:pPr fontAlgn="auto">
              <a:lnSpc>
                <a:spcPct val="90000"/>
              </a:lnSpc>
              <a:spcAft>
                <a:spcPts val="0"/>
              </a:spcAft>
              <a:buFont typeface="Arial" pitchFamily="34" charset="0"/>
              <a:buChar char="•"/>
              <a:defRPr/>
            </a:pPr>
            <a:r>
              <a:rPr lang="en-US" sz="2000" b="1" dirty="0">
                <a:effectLst>
                  <a:outerShdw blurRad="38100" dist="38100" dir="2700000" algn="tl">
                    <a:srgbClr val="000000">
                      <a:alpha val="43137"/>
                    </a:srgbClr>
                  </a:outerShdw>
                </a:effectLst>
              </a:rPr>
              <a:t>Affective Cluster (Splitting)</a:t>
            </a:r>
          </a:p>
          <a:p>
            <a:pPr lvl="1" fontAlgn="auto">
              <a:lnSpc>
                <a:spcPct val="90000"/>
              </a:lnSpc>
              <a:spcAft>
                <a:spcPts val="0"/>
              </a:spcAft>
              <a:buFont typeface="Arial" pitchFamily="34" charset="0"/>
              <a:buChar char="–"/>
              <a:defRPr/>
            </a:pPr>
            <a:r>
              <a:rPr lang="en-US" sz="1800" dirty="0"/>
              <a:t>Reactivity of mood</a:t>
            </a:r>
          </a:p>
          <a:p>
            <a:pPr lvl="1" fontAlgn="auto">
              <a:lnSpc>
                <a:spcPct val="90000"/>
              </a:lnSpc>
              <a:spcAft>
                <a:spcPts val="0"/>
              </a:spcAft>
              <a:buFont typeface="Arial" pitchFamily="34" charset="0"/>
              <a:buChar char="–"/>
              <a:defRPr/>
            </a:pPr>
            <a:r>
              <a:rPr lang="en-US" sz="1800" dirty="0"/>
              <a:t>Inappropriate, intense anger</a:t>
            </a:r>
          </a:p>
          <a:p>
            <a:pPr fontAlgn="auto">
              <a:lnSpc>
                <a:spcPct val="90000"/>
              </a:lnSpc>
              <a:spcAft>
                <a:spcPts val="0"/>
              </a:spcAft>
              <a:buFont typeface="Arial" pitchFamily="34" charset="0"/>
              <a:buChar char="•"/>
              <a:defRPr/>
            </a:pPr>
            <a:r>
              <a:rPr lang="en-US" sz="2000" b="1" dirty="0">
                <a:effectLst>
                  <a:outerShdw blurRad="38100" dist="38100" dir="2700000" algn="tl">
                    <a:srgbClr val="000000">
                      <a:alpha val="43137"/>
                    </a:srgbClr>
                  </a:outerShdw>
                </a:effectLst>
              </a:rPr>
              <a:t>Impulsive Cluster</a:t>
            </a:r>
          </a:p>
          <a:p>
            <a:pPr lvl="1" fontAlgn="auto">
              <a:lnSpc>
                <a:spcPct val="90000"/>
              </a:lnSpc>
              <a:spcAft>
                <a:spcPts val="0"/>
              </a:spcAft>
              <a:buFont typeface="Arial" pitchFamily="34" charset="0"/>
              <a:buChar char="–"/>
              <a:defRPr/>
            </a:pPr>
            <a:r>
              <a:rPr lang="en-US" sz="1800" dirty="0"/>
              <a:t>Suicidal behavior</a:t>
            </a:r>
          </a:p>
          <a:p>
            <a:pPr lvl="1" fontAlgn="auto">
              <a:lnSpc>
                <a:spcPct val="90000"/>
              </a:lnSpc>
              <a:spcAft>
                <a:spcPts val="0"/>
              </a:spcAft>
              <a:buFont typeface="Arial" pitchFamily="34" charset="0"/>
              <a:buChar char="–"/>
              <a:defRPr/>
            </a:pPr>
            <a:r>
              <a:rPr lang="en-US" sz="1800" dirty="0"/>
              <a:t>Potentially self-harming behavior (substance abuse, sex, binge eating, spending)</a:t>
            </a:r>
          </a:p>
        </p:txBody>
      </p:sp>
      <p:pic>
        <p:nvPicPr>
          <p:cNvPr id="32772" name="Picture 4" descr="winona rider"/>
          <p:cNvPicPr>
            <a:picLocks noGrp="1" noChangeAspect="1" noChangeArrowheads="1"/>
          </p:cNvPicPr>
          <p:nvPr>
            <p:ph sz="half" idx="2"/>
          </p:nvPr>
        </p:nvPicPr>
        <p:blipFill>
          <a:blip r:embed="rId3" cstate="print"/>
          <a:srcRect/>
          <a:stretch>
            <a:fillRect/>
          </a:stretch>
        </p:blipFill>
        <p:spPr>
          <a:xfrm>
            <a:off x="5264150" y="1600200"/>
            <a:ext cx="2965450" cy="4198938"/>
          </a:xfrm>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rtlCol="0">
            <a:normAutofit/>
          </a:bodyPr>
          <a:lstStyle/>
          <a:p>
            <a:pPr fontAlgn="auto">
              <a:spcAft>
                <a:spcPts val="0"/>
              </a:spcAft>
              <a:defRPr/>
            </a:pPr>
            <a:r>
              <a:rPr lang="en-US" b="1" dirty="0">
                <a:effectLst>
                  <a:outerShdw blurRad="38100" dist="38100" dir="2700000" algn="tl">
                    <a:srgbClr val="000000">
                      <a:alpha val="43137"/>
                    </a:srgbClr>
                  </a:outerShdw>
                </a:effectLst>
              </a:rPr>
              <a:t>Abandonment Fear</a:t>
            </a:r>
          </a:p>
        </p:txBody>
      </p:sp>
      <p:sp>
        <p:nvSpPr>
          <p:cNvPr id="19459"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endParaRPr lang="en-US" dirty="0" smtClean="0"/>
          </a:p>
          <a:p>
            <a:pPr fontAlgn="auto">
              <a:spcAft>
                <a:spcPts val="0"/>
              </a:spcAft>
              <a:buFont typeface="Wingdings" pitchFamily="2" charset="2"/>
              <a:buNone/>
              <a:defRPr/>
            </a:pPr>
            <a:r>
              <a:rPr lang="en-US" dirty="0" smtClean="0"/>
              <a:t> </a:t>
            </a:r>
            <a:r>
              <a:rPr lang="en-US" b="1" dirty="0" smtClean="0"/>
              <a:t>TRAUMA                ATTACHMENT   </a:t>
            </a:r>
          </a:p>
          <a:p>
            <a:pPr fontAlgn="auto">
              <a:spcAft>
                <a:spcPts val="0"/>
              </a:spcAft>
              <a:buFont typeface="Wingdings" pitchFamily="2" charset="2"/>
              <a:buNone/>
              <a:defRPr/>
            </a:pPr>
            <a:r>
              <a:rPr lang="en-US" b="1" dirty="0" smtClean="0"/>
              <a:t>                                   PROBLEMS</a:t>
            </a:r>
          </a:p>
          <a:p>
            <a:pPr fontAlgn="auto">
              <a:spcAft>
                <a:spcPts val="0"/>
              </a:spcAft>
              <a:buFont typeface="Wingdings" pitchFamily="2" charset="2"/>
              <a:buNone/>
              <a:defRPr/>
            </a:pPr>
            <a:endParaRPr lang="en-US" b="1" dirty="0" smtClean="0"/>
          </a:p>
          <a:p>
            <a:pPr fontAlgn="auto">
              <a:spcAft>
                <a:spcPts val="0"/>
              </a:spcAft>
              <a:buFont typeface="Wingdings" pitchFamily="2" charset="2"/>
              <a:buNone/>
              <a:defRPr/>
            </a:pPr>
            <a:r>
              <a:rPr lang="en-US" b="1" dirty="0" smtClean="0"/>
              <a:t>ABANDONMENT                 INCREASED  </a:t>
            </a:r>
          </a:p>
          <a:p>
            <a:pPr fontAlgn="auto">
              <a:spcAft>
                <a:spcPts val="0"/>
              </a:spcAft>
              <a:buFont typeface="Wingdings" pitchFamily="2" charset="2"/>
              <a:buNone/>
              <a:defRPr/>
            </a:pPr>
            <a:r>
              <a:rPr lang="en-US" b="1" dirty="0" smtClean="0"/>
              <a:t>        FEAR                                ANXIETY</a:t>
            </a:r>
          </a:p>
          <a:p>
            <a:pPr fontAlgn="auto">
              <a:spcAft>
                <a:spcPts val="0"/>
              </a:spcAft>
              <a:buFont typeface="Wingdings" pitchFamily="2" charset="2"/>
              <a:buNone/>
              <a:defRPr/>
            </a:pPr>
            <a:endParaRPr lang="en-US" b="1" dirty="0" smtClean="0"/>
          </a:p>
          <a:p>
            <a:pPr fontAlgn="auto">
              <a:spcAft>
                <a:spcPts val="0"/>
              </a:spcAft>
              <a:buFont typeface="Wingdings" pitchFamily="2" charset="2"/>
              <a:buNone/>
              <a:defRPr/>
            </a:pPr>
            <a:r>
              <a:rPr lang="en-US" b="1" dirty="0" smtClean="0"/>
              <a:t>INCREASED IMPULSIVITY</a:t>
            </a:r>
          </a:p>
        </p:txBody>
      </p:sp>
      <p:sp>
        <p:nvSpPr>
          <p:cNvPr id="33796" name="AutoShape 4"/>
          <p:cNvSpPr>
            <a:spLocks noChangeArrowheads="1"/>
          </p:cNvSpPr>
          <p:nvPr/>
        </p:nvSpPr>
        <p:spPr bwMode="auto">
          <a:xfrm>
            <a:off x="2405856" y="2578100"/>
            <a:ext cx="976313" cy="381000"/>
          </a:xfrm>
          <a:prstGeom prst="rightArrow">
            <a:avLst>
              <a:gd name="adj1" fmla="val 50000"/>
              <a:gd name="adj2" fmla="val 64063"/>
            </a:avLst>
          </a:prstGeom>
          <a:solidFill>
            <a:schemeClr val="accent1"/>
          </a:solidFill>
          <a:ln w="9525">
            <a:solidFill>
              <a:schemeClr val="tx1"/>
            </a:solidFill>
            <a:miter lim="800000"/>
            <a:headEnd/>
            <a:tailEnd/>
          </a:ln>
        </p:spPr>
        <p:txBody>
          <a:bodyPr wrap="none" anchor="ctr"/>
          <a:lstStyle/>
          <a:p>
            <a:endParaRPr lang="en-US">
              <a:latin typeface="Calibri" pitchFamily="34" charset="0"/>
            </a:endParaRPr>
          </a:p>
        </p:txBody>
      </p:sp>
      <p:sp>
        <p:nvSpPr>
          <p:cNvPr id="33797" name="AutoShape 5"/>
          <p:cNvSpPr>
            <a:spLocks noChangeArrowheads="1"/>
          </p:cNvSpPr>
          <p:nvPr/>
        </p:nvSpPr>
        <p:spPr bwMode="auto">
          <a:xfrm>
            <a:off x="6598443" y="2565400"/>
            <a:ext cx="976313" cy="381000"/>
          </a:xfrm>
          <a:prstGeom prst="rightArrow">
            <a:avLst>
              <a:gd name="adj1" fmla="val 50000"/>
              <a:gd name="adj2" fmla="val 64063"/>
            </a:avLst>
          </a:prstGeom>
          <a:solidFill>
            <a:schemeClr val="accent1"/>
          </a:solidFill>
          <a:ln w="9525">
            <a:solidFill>
              <a:schemeClr val="tx1"/>
            </a:solidFill>
            <a:miter lim="800000"/>
            <a:headEnd/>
            <a:tailEnd/>
          </a:ln>
        </p:spPr>
        <p:txBody>
          <a:bodyPr wrap="none" anchor="ctr"/>
          <a:lstStyle/>
          <a:p>
            <a:endParaRPr lang="en-US">
              <a:latin typeface="Calibri" pitchFamily="34" charset="0"/>
            </a:endParaRPr>
          </a:p>
        </p:txBody>
      </p:sp>
      <p:sp>
        <p:nvSpPr>
          <p:cNvPr id="33798" name="AutoShape 6"/>
          <p:cNvSpPr>
            <a:spLocks noChangeArrowheads="1"/>
          </p:cNvSpPr>
          <p:nvPr/>
        </p:nvSpPr>
        <p:spPr bwMode="auto">
          <a:xfrm>
            <a:off x="3886200" y="4178300"/>
            <a:ext cx="976313" cy="381000"/>
          </a:xfrm>
          <a:prstGeom prst="rightArrow">
            <a:avLst>
              <a:gd name="adj1" fmla="val 50000"/>
              <a:gd name="adj2" fmla="val 64063"/>
            </a:avLst>
          </a:prstGeom>
          <a:solidFill>
            <a:schemeClr val="accent1"/>
          </a:solidFill>
          <a:ln w="9525">
            <a:solidFill>
              <a:schemeClr val="tx1"/>
            </a:solidFill>
            <a:miter lim="800000"/>
            <a:headEnd/>
            <a:tailEnd/>
          </a:ln>
        </p:spPr>
        <p:txBody>
          <a:bodyPr wrap="none" anchor="ctr"/>
          <a:lstStyle/>
          <a:p>
            <a:endParaRPr lang="en-US">
              <a:latin typeface="Calibri" pitchFamily="34" charset="0"/>
            </a:endParaRPr>
          </a:p>
        </p:txBody>
      </p:sp>
      <p:sp>
        <p:nvSpPr>
          <p:cNvPr id="33799" name="AutoShape 7"/>
          <p:cNvSpPr>
            <a:spLocks noChangeArrowheads="1"/>
          </p:cNvSpPr>
          <p:nvPr/>
        </p:nvSpPr>
        <p:spPr bwMode="auto">
          <a:xfrm>
            <a:off x="7504112" y="4178300"/>
            <a:ext cx="976313" cy="381000"/>
          </a:xfrm>
          <a:prstGeom prst="rightArrow">
            <a:avLst>
              <a:gd name="adj1" fmla="val 50000"/>
              <a:gd name="adj2" fmla="val 64063"/>
            </a:avLst>
          </a:prstGeom>
          <a:solidFill>
            <a:schemeClr val="accent1"/>
          </a:solidFill>
          <a:ln w="9525">
            <a:solidFill>
              <a:schemeClr val="tx1"/>
            </a:solidFill>
            <a:miter lim="800000"/>
            <a:headEnd/>
            <a:tailEnd/>
          </a:ln>
        </p:spPr>
        <p:txBody>
          <a:bodyPr wrap="none" anchor="ctr"/>
          <a:lstStyle/>
          <a:p>
            <a:endParaRPr lang="en-US">
              <a:latin typeface="Calibri"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p:cNvSpPr>
          <p:nvPr>
            <p:ph type="title"/>
          </p:nvPr>
        </p:nvSpPr>
        <p:spPr/>
        <p:txBody>
          <a:bodyPr rtlCol="0">
            <a:normAutofit/>
          </a:bodyPr>
          <a:lstStyle/>
          <a:p>
            <a:pPr fontAlgn="auto">
              <a:spcAft>
                <a:spcPts val="0"/>
              </a:spcAft>
              <a:defRPr/>
            </a:pPr>
            <a:r>
              <a:rPr lang="en-US" sz="3700" b="1" dirty="0" smtClean="0">
                <a:effectLst>
                  <a:outerShdw blurRad="38100" dist="38100" dir="2700000" algn="tl">
                    <a:srgbClr val="000000">
                      <a:alpha val="43137"/>
                    </a:srgbClr>
                  </a:outerShdw>
                </a:effectLst>
              </a:rPr>
              <a:t>MANAGEMENT CONSIDERATIONS</a:t>
            </a:r>
          </a:p>
        </p:txBody>
      </p:sp>
      <p:sp>
        <p:nvSpPr>
          <p:cNvPr id="110595" name="Rectangle 3"/>
          <p:cNvSpPr>
            <a:spLocks noGrp="1"/>
          </p:cNvSpPr>
          <p:nvPr>
            <p:ph type="body" sz="half" idx="1"/>
          </p:nvPr>
        </p:nvSpPr>
        <p:spPr>
          <a:xfrm>
            <a:off x="457200" y="1600200"/>
            <a:ext cx="7543800" cy="4533900"/>
          </a:xfrm>
        </p:spPr>
        <p:txBody>
          <a:bodyPr rtlCol="0">
            <a:normAutofit fontScale="92500" lnSpcReduction="10000"/>
          </a:bodyPr>
          <a:lstStyle/>
          <a:p>
            <a:pPr fontAlgn="auto">
              <a:lnSpc>
                <a:spcPct val="90000"/>
              </a:lnSpc>
              <a:spcAft>
                <a:spcPts val="0"/>
              </a:spcAft>
              <a:buFont typeface="Arial" pitchFamily="34" charset="0"/>
              <a:buChar char="•"/>
              <a:defRPr/>
            </a:pPr>
            <a:r>
              <a:rPr lang="en-US" b="1" dirty="0" smtClean="0">
                <a:effectLst>
                  <a:outerShdw blurRad="38100" dist="38100" dir="2700000" algn="tl">
                    <a:srgbClr val="000000">
                      <a:alpha val="43137"/>
                    </a:srgbClr>
                  </a:outerShdw>
                </a:effectLst>
              </a:rPr>
              <a:t>Time consuming</a:t>
            </a:r>
          </a:p>
          <a:p>
            <a:pPr lvl="1" fontAlgn="auto">
              <a:lnSpc>
                <a:spcPct val="90000"/>
              </a:lnSpc>
              <a:spcAft>
                <a:spcPts val="0"/>
              </a:spcAft>
              <a:buFont typeface="Arial" pitchFamily="34" charset="0"/>
              <a:buChar char="–"/>
              <a:defRPr/>
            </a:pPr>
            <a:r>
              <a:rPr lang="en-US" dirty="0" smtClean="0"/>
              <a:t>Fewer resources</a:t>
            </a:r>
          </a:p>
          <a:p>
            <a:pPr lvl="1" fontAlgn="auto">
              <a:lnSpc>
                <a:spcPct val="90000"/>
              </a:lnSpc>
              <a:spcAft>
                <a:spcPts val="0"/>
              </a:spcAft>
              <a:buFont typeface="Arial" pitchFamily="34" charset="0"/>
              <a:buChar char="–"/>
              <a:defRPr/>
            </a:pPr>
            <a:r>
              <a:rPr lang="en-US" dirty="0" smtClean="0"/>
              <a:t>Fewer alternative</a:t>
            </a:r>
          </a:p>
          <a:p>
            <a:pPr fontAlgn="auto">
              <a:lnSpc>
                <a:spcPct val="90000"/>
              </a:lnSpc>
              <a:spcAft>
                <a:spcPts val="0"/>
              </a:spcAft>
              <a:buFont typeface="Arial" pitchFamily="34" charset="0"/>
              <a:buChar char="•"/>
              <a:defRPr/>
            </a:pPr>
            <a:r>
              <a:rPr lang="en-US" b="1" dirty="0" smtClean="0">
                <a:effectLst>
                  <a:outerShdw blurRad="38100" dist="38100" dir="2700000" algn="tl">
                    <a:srgbClr val="000000">
                      <a:alpha val="43137"/>
                    </a:srgbClr>
                  </a:outerShdw>
                </a:effectLst>
              </a:rPr>
              <a:t>Powerful wishes to create clinician into a friend, lover, parent or enemy</a:t>
            </a:r>
          </a:p>
          <a:p>
            <a:pPr fontAlgn="auto">
              <a:lnSpc>
                <a:spcPct val="90000"/>
              </a:lnSpc>
              <a:spcAft>
                <a:spcPts val="0"/>
              </a:spcAft>
              <a:buFont typeface="Arial" pitchFamily="34" charset="0"/>
              <a:buChar char="•"/>
              <a:defRPr/>
            </a:pPr>
            <a:r>
              <a:rPr lang="en-US" b="1" dirty="0" smtClean="0">
                <a:effectLst>
                  <a:outerShdw blurRad="38100" dist="38100" dir="2700000" algn="tl">
                    <a:srgbClr val="000000">
                      <a:alpha val="43137"/>
                    </a:srgbClr>
                  </a:outerShdw>
                </a:effectLst>
              </a:rPr>
              <a:t>“Therapeutic rupture”</a:t>
            </a:r>
          </a:p>
          <a:p>
            <a:pPr fontAlgn="auto">
              <a:lnSpc>
                <a:spcPct val="90000"/>
              </a:lnSpc>
              <a:spcAft>
                <a:spcPts val="0"/>
              </a:spcAft>
              <a:buFont typeface="Arial" pitchFamily="34" charset="0"/>
              <a:buChar char="•"/>
              <a:defRPr/>
            </a:pPr>
            <a:r>
              <a:rPr lang="en-US" b="1" dirty="0" smtClean="0">
                <a:effectLst>
                  <a:outerShdw blurRad="38100" dist="38100" dir="2700000" algn="tl">
                    <a:srgbClr val="000000">
                      <a:alpha val="43137"/>
                    </a:srgbClr>
                  </a:outerShdw>
                </a:effectLst>
              </a:rPr>
              <a:t>Impulsivity-</a:t>
            </a:r>
            <a:r>
              <a:rPr lang="en-US" dirty="0" smtClean="0"/>
              <a:t>Limit Setting</a:t>
            </a:r>
          </a:p>
          <a:p>
            <a:pPr fontAlgn="auto">
              <a:lnSpc>
                <a:spcPct val="90000"/>
              </a:lnSpc>
              <a:spcAft>
                <a:spcPts val="0"/>
              </a:spcAft>
              <a:buFont typeface="Arial" pitchFamily="34" charset="0"/>
              <a:buChar char="•"/>
              <a:defRPr/>
            </a:pPr>
            <a:r>
              <a:rPr lang="en-US" b="1" dirty="0" smtClean="0">
                <a:effectLst>
                  <a:outerShdw blurRad="38100" dist="38100" dir="2700000" algn="tl">
                    <a:srgbClr val="000000">
                      <a:alpha val="43137"/>
                    </a:srgbClr>
                  </a:outerShdw>
                </a:effectLst>
              </a:rPr>
              <a:t>Affective Storm</a:t>
            </a:r>
            <a:r>
              <a:rPr lang="en-US" dirty="0" smtClean="0"/>
              <a:t>-Calmness and Unflappability</a:t>
            </a:r>
          </a:p>
          <a:p>
            <a:pPr fontAlgn="auto">
              <a:lnSpc>
                <a:spcPct val="90000"/>
              </a:lnSpc>
              <a:spcAft>
                <a:spcPts val="0"/>
              </a:spcAft>
              <a:buFont typeface="Arial" pitchFamily="34" charset="0"/>
              <a:buChar char="•"/>
              <a:defRPr/>
            </a:pPr>
            <a:r>
              <a:rPr lang="en-US" b="1" dirty="0" smtClean="0">
                <a:effectLst>
                  <a:outerShdw blurRad="38100" dist="38100" dir="2700000" algn="tl">
                    <a:srgbClr val="000000">
                      <a:alpha val="43137"/>
                    </a:srgbClr>
                  </a:outerShdw>
                </a:effectLst>
              </a:rPr>
              <a:t>Polarization of Thought and Attitude</a:t>
            </a:r>
            <a:r>
              <a:rPr lang="en-US" dirty="0" smtClean="0"/>
              <a:t>-Integration and Finding Middle Ground</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rtlCol="0">
            <a:normAutofit fontScale="90000"/>
          </a:bodyPr>
          <a:lstStyle/>
          <a:p>
            <a:pPr fontAlgn="auto">
              <a:spcAft>
                <a:spcPts val="0"/>
              </a:spcAft>
              <a:defRPr/>
            </a:pPr>
            <a:r>
              <a:rPr lang="en-US" sz="4000" i="1" dirty="0" smtClean="0">
                <a:effectLst>
                  <a:outerShdw blurRad="38100" dist="38100" dir="2700000" algn="tl">
                    <a:srgbClr val="000000">
                      <a:alpha val="43137"/>
                    </a:srgbClr>
                  </a:outerShdw>
                </a:effectLst>
              </a:rPr>
              <a:t>MANAGEMENT CONSIDERATIONS</a:t>
            </a:r>
          </a:p>
        </p:txBody>
      </p:sp>
      <p:sp>
        <p:nvSpPr>
          <p:cNvPr id="476163" name="Rectangle 3"/>
          <p:cNvSpPr>
            <a:spLocks noGrp="1" noChangeArrowheads="1"/>
          </p:cNvSpPr>
          <p:nvPr>
            <p:ph type="body" sz="half" idx="1"/>
          </p:nvPr>
        </p:nvSpPr>
        <p:spPr/>
        <p:txBody>
          <a:bodyPr rtlCol="0">
            <a:normAutofit fontScale="92500" lnSpcReduction="20000"/>
          </a:bodyPr>
          <a:lstStyle/>
          <a:p>
            <a:pPr marL="548640" indent="-411480" fontAlgn="auto">
              <a:lnSpc>
                <a:spcPct val="90000"/>
              </a:lnSpc>
              <a:spcAft>
                <a:spcPts val="0"/>
              </a:spcAft>
              <a:buClr>
                <a:schemeClr val="tx1">
                  <a:shade val="95000"/>
                </a:schemeClr>
              </a:buClr>
              <a:buFont typeface="Arial" pitchFamily="34" charset="0"/>
              <a:buChar char="•"/>
              <a:defRPr/>
            </a:pPr>
            <a:r>
              <a:rPr lang="en-US" b="1" dirty="0" smtClean="0">
                <a:effectLst>
                  <a:outerShdw blurRad="38100" dist="38100" dir="2700000" algn="tl">
                    <a:srgbClr val="000000">
                      <a:alpha val="43137"/>
                    </a:srgbClr>
                  </a:outerShdw>
                </a:effectLst>
              </a:rPr>
              <a:t>GOAL</a:t>
            </a:r>
          </a:p>
          <a:p>
            <a:pPr marL="548640" indent="-411480" fontAlgn="auto">
              <a:lnSpc>
                <a:spcPct val="90000"/>
              </a:lnSpc>
              <a:spcAft>
                <a:spcPts val="0"/>
              </a:spcAft>
              <a:buClr>
                <a:schemeClr val="tx1">
                  <a:shade val="95000"/>
                </a:schemeClr>
              </a:buClr>
              <a:buFont typeface="Arial" pitchFamily="34" charset="0"/>
              <a:buChar char="•"/>
              <a:defRPr/>
            </a:pPr>
            <a:r>
              <a:rPr lang="en-US" b="1" dirty="0" smtClean="0">
                <a:effectLst>
                  <a:outerShdw blurRad="38100" dist="38100" dir="2700000" algn="tl">
                    <a:srgbClr val="000000">
                      <a:alpha val="43137"/>
                    </a:srgbClr>
                  </a:outerShdw>
                </a:effectLst>
              </a:rPr>
              <a:t>PREREQUISITES</a:t>
            </a:r>
          </a:p>
          <a:p>
            <a:pPr marL="868680" lvl="1" indent="-283464" fontAlgn="auto">
              <a:lnSpc>
                <a:spcPct val="90000"/>
              </a:lnSpc>
              <a:spcAft>
                <a:spcPts val="0"/>
              </a:spcAft>
              <a:buFont typeface="Arial" pitchFamily="34" charset="0"/>
              <a:buChar char="–"/>
              <a:defRPr/>
            </a:pPr>
            <a:r>
              <a:rPr lang="en-US" dirty="0" smtClean="0"/>
              <a:t>Structure</a:t>
            </a:r>
          </a:p>
          <a:p>
            <a:pPr marL="868680" lvl="1" indent="-283464" fontAlgn="auto">
              <a:lnSpc>
                <a:spcPct val="90000"/>
              </a:lnSpc>
              <a:spcAft>
                <a:spcPts val="0"/>
              </a:spcAft>
              <a:buFont typeface="Arial" pitchFamily="34" charset="0"/>
              <a:buChar char="–"/>
              <a:defRPr/>
            </a:pPr>
            <a:r>
              <a:rPr lang="en-US" dirty="0" smtClean="0"/>
              <a:t>Therapy threatening</a:t>
            </a:r>
          </a:p>
          <a:p>
            <a:pPr marL="868680" lvl="1" indent="-283464" fontAlgn="auto">
              <a:lnSpc>
                <a:spcPct val="90000"/>
              </a:lnSpc>
              <a:spcAft>
                <a:spcPts val="0"/>
              </a:spcAft>
              <a:buFont typeface="Arial" pitchFamily="34" charset="0"/>
              <a:buChar char="–"/>
              <a:defRPr/>
            </a:pPr>
            <a:r>
              <a:rPr lang="en-US" dirty="0" smtClean="0"/>
              <a:t>Life threatening</a:t>
            </a:r>
          </a:p>
          <a:p>
            <a:pPr marL="548640" indent="-411480" fontAlgn="auto">
              <a:lnSpc>
                <a:spcPct val="90000"/>
              </a:lnSpc>
              <a:spcAft>
                <a:spcPts val="0"/>
              </a:spcAft>
              <a:buClr>
                <a:schemeClr val="tx1">
                  <a:shade val="95000"/>
                </a:schemeClr>
              </a:buClr>
              <a:buFont typeface="Arial" pitchFamily="34" charset="0"/>
              <a:buChar char="•"/>
              <a:defRPr/>
            </a:pPr>
            <a:r>
              <a:rPr lang="en-US" b="1" dirty="0" smtClean="0">
                <a:effectLst>
                  <a:outerShdw blurRad="38100" dist="38100" dir="2700000" algn="tl">
                    <a:srgbClr val="000000">
                      <a:alpha val="43137"/>
                    </a:srgbClr>
                  </a:outerShdw>
                </a:effectLst>
              </a:rPr>
              <a:t>MEDICATION IF NEEDED</a:t>
            </a:r>
          </a:p>
          <a:p>
            <a:pPr marL="548640" indent="-411480" fontAlgn="auto">
              <a:lnSpc>
                <a:spcPct val="90000"/>
              </a:lnSpc>
              <a:spcAft>
                <a:spcPts val="0"/>
              </a:spcAft>
              <a:buClr>
                <a:schemeClr val="tx1">
                  <a:shade val="95000"/>
                </a:schemeClr>
              </a:buClr>
              <a:buFont typeface="Arial" pitchFamily="34" charset="0"/>
              <a:buChar char="•"/>
              <a:defRPr/>
            </a:pPr>
            <a:r>
              <a:rPr lang="en-US" b="1" dirty="0" smtClean="0">
                <a:effectLst>
                  <a:outerShdw blurRad="38100" dist="38100" dir="2700000" algn="tl">
                    <a:srgbClr val="000000">
                      <a:alpha val="43137"/>
                    </a:srgbClr>
                  </a:outerShdw>
                </a:effectLst>
              </a:rPr>
              <a:t>BEHAVIORAL</a:t>
            </a:r>
          </a:p>
          <a:p>
            <a:pPr marL="868680" lvl="1" indent="-283464" fontAlgn="auto">
              <a:lnSpc>
                <a:spcPct val="90000"/>
              </a:lnSpc>
              <a:spcAft>
                <a:spcPts val="0"/>
              </a:spcAft>
              <a:buFont typeface="Arial" pitchFamily="34" charset="0"/>
              <a:buChar char="–"/>
              <a:defRPr/>
            </a:pPr>
            <a:r>
              <a:rPr lang="en-US" dirty="0" smtClean="0"/>
              <a:t>Limit setting</a:t>
            </a:r>
          </a:p>
          <a:p>
            <a:pPr marL="868680" lvl="1" indent="-283464" fontAlgn="auto">
              <a:lnSpc>
                <a:spcPct val="90000"/>
              </a:lnSpc>
              <a:spcAft>
                <a:spcPts val="0"/>
              </a:spcAft>
              <a:buFont typeface="Arial" pitchFamily="34" charset="0"/>
              <a:buChar char="–"/>
              <a:defRPr/>
            </a:pPr>
            <a:r>
              <a:rPr lang="en-US" dirty="0" smtClean="0"/>
              <a:t>Treatment plan</a:t>
            </a:r>
          </a:p>
          <a:p>
            <a:pPr marL="548640" indent="-411480" fontAlgn="auto">
              <a:lnSpc>
                <a:spcPct val="90000"/>
              </a:lnSpc>
              <a:spcAft>
                <a:spcPts val="0"/>
              </a:spcAft>
              <a:buClr>
                <a:schemeClr val="tx1">
                  <a:shade val="95000"/>
                </a:schemeClr>
              </a:buClr>
              <a:buFont typeface="Arial" pitchFamily="34" charset="0"/>
              <a:buChar char="•"/>
              <a:defRPr/>
            </a:pPr>
            <a:r>
              <a:rPr lang="en-US" b="1" dirty="0" smtClean="0">
                <a:effectLst>
                  <a:outerShdw blurRad="38100" dist="38100" dir="2700000" algn="tl">
                    <a:srgbClr val="000000">
                      <a:alpha val="43137"/>
                    </a:srgbClr>
                  </a:outerShdw>
                </a:effectLst>
              </a:rPr>
              <a:t>CLOSURE</a:t>
            </a:r>
          </a:p>
        </p:txBody>
      </p:sp>
      <p:pic>
        <p:nvPicPr>
          <p:cNvPr id="35844" name="Picture 4" descr="PP__Aileen-Carol-Wuornos"/>
          <p:cNvPicPr>
            <a:picLocks noGrp="1" noChangeAspect="1" noChangeArrowheads="1"/>
          </p:cNvPicPr>
          <p:nvPr>
            <p:ph sz="half" idx="2"/>
          </p:nvPr>
        </p:nvPicPr>
        <p:blipFill>
          <a:blip r:embed="rId3" cstate="print"/>
          <a:srcRect/>
          <a:stretch>
            <a:fillRect/>
          </a:stretch>
        </p:blipFill>
        <p:spPr>
          <a:xfrm>
            <a:off x="5105400" y="1600200"/>
            <a:ext cx="2971800" cy="4124325"/>
          </a:xfrm>
          <a:noFill/>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a:xfrm>
            <a:off x="457200" y="541338"/>
            <a:ext cx="8229600" cy="609600"/>
          </a:xfrm>
        </p:spPr>
        <p:txBody>
          <a:bodyPr rtlCol="0">
            <a:normAutofit fontScale="90000"/>
          </a:bodyPr>
          <a:lstStyle/>
          <a:p>
            <a:pPr fontAlgn="auto">
              <a:spcAft>
                <a:spcPts val="0"/>
              </a:spcAft>
              <a:defRPr/>
            </a:pPr>
            <a:r>
              <a:rPr lang="en-US" b="1" dirty="0">
                <a:effectLst>
                  <a:outerShdw blurRad="38100" dist="38100" dir="2700000" algn="tl">
                    <a:srgbClr val="000000">
                      <a:alpha val="43137"/>
                    </a:srgbClr>
                  </a:outerShdw>
                </a:effectLst>
              </a:rPr>
              <a:t>Identity Cluster</a:t>
            </a:r>
          </a:p>
        </p:txBody>
      </p:sp>
      <p:sp>
        <p:nvSpPr>
          <p:cNvPr id="463875"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Treatment</a:t>
            </a:r>
          </a:p>
          <a:p>
            <a:pPr lvl="1" fontAlgn="auto">
              <a:spcAft>
                <a:spcPts val="0"/>
              </a:spcAft>
              <a:buFont typeface="Arial" pitchFamily="34" charset="0"/>
              <a:buChar char="–"/>
              <a:defRPr/>
            </a:pPr>
            <a:r>
              <a:rPr lang="en-US" b="1" dirty="0">
                <a:effectLst>
                  <a:outerShdw blurRad="38100" dist="38100" dir="2700000" algn="tl">
                    <a:srgbClr val="000000">
                      <a:alpha val="43137"/>
                    </a:srgbClr>
                  </a:outerShdw>
                </a:effectLst>
              </a:rPr>
              <a:t>Behavioral</a:t>
            </a:r>
          </a:p>
          <a:p>
            <a:pPr lvl="2" fontAlgn="auto">
              <a:spcAft>
                <a:spcPts val="0"/>
              </a:spcAft>
              <a:buFont typeface="Arial" pitchFamily="34" charset="0"/>
              <a:buChar char="•"/>
              <a:defRPr/>
            </a:pPr>
            <a:r>
              <a:rPr lang="en-US" dirty="0"/>
              <a:t>Structure</a:t>
            </a:r>
          </a:p>
          <a:p>
            <a:pPr lvl="2" fontAlgn="auto">
              <a:spcAft>
                <a:spcPts val="0"/>
              </a:spcAft>
              <a:buFont typeface="Arial" pitchFamily="34" charset="0"/>
              <a:buChar char="•"/>
              <a:defRPr/>
            </a:pPr>
            <a:r>
              <a:rPr lang="en-US" dirty="0"/>
              <a:t>Immediate reward</a:t>
            </a:r>
          </a:p>
          <a:p>
            <a:pPr lvl="1" fontAlgn="auto">
              <a:spcAft>
                <a:spcPts val="0"/>
              </a:spcAft>
              <a:buFont typeface="Arial" pitchFamily="34" charset="0"/>
              <a:buChar char="–"/>
              <a:defRPr/>
            </a:pPr>
            <a:r>
              <a:rPr lang="en-US" b="1" dirty="0">
                <a:effectLst>
                  <a:outerShdw blurRad="38100" dist="38100" dir="2700000" algn="tl">
                    <a:srgbClr val="000000">
                      <a:alpha val="43137"/>
                    </a:srgbClr>
                  </a:outerShdw>
                </a:effectLst>
              </a:rPr>
              <a:t>Medication</a:t>
            </a:r>
          </a:p>
          <a:p>
            <a:pPr lvl="2" fontAlgn="auto">
              <a:spcAft>
                <a:spcPts val="0"/>
              </a:spcAft>
              <a:buFont typeface="Arial" pitchFamily="34" charset="0"/>
              <a:buChar char="•"/>
              <a:defRPr/>
            </a:pPr>
            <a:r>
              <a:rPr lang="en-US" dirty="0"/>
              <a:t>Neuroleptics</a:t>
            </a:r>
          </a:p>
          <a:p>
            <a:pPr lvl="2" fontAlgn="auto">
              <a:spcAft>
                <a:spcPts val="0"/>
              </a:spcAft>
              <a:buFont typeface="Arial" pitchFamily="34" charset="0"/>
              <a:buChar char="•"/>
              <a:defRPr/>
            </a:pPr>
            <a:r>
              <a:rPr lang="en-US" dirty="0"/>
              <a:t>SSRI’s</a:t>
            </a:r>
          </a:p>
        </p:txBody>
      </p:sp>
      <p:pic>
        <p:nvPicPr>
          <p:cNvPr id="36868" name="Picture 3" descr="headinheadself.jpg"/>
          <p:cNvPicPr>
            <a:picLocks noChangeAspect="1"/>
          </p:cNvPicPr>
          <p:nvPr/>
        </p:nvPicPr>
        <p:blipFill>
          <a:blip r:embed="rId3" cstate="print"/>
          <a:srcRect/>
          <a:stretch>
            <a:fillRect/>
          </a:stretch>
        </p:blipFill>
        <p:spPr bwMode="auto">
          <a:xfrm>
            <a:off x="4648200" y="1828800"/>
            <a:ext cx="4038600" cy="3886200"/>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8077200" cy="1431925"/>
          </a:xfrm>
        </p:spPr>
        <p:txBody>
          <a:bodyPr rtlCol="0">
            <a:normAutofit/>
          </a:bodyPr>
          <a:lstStyle/>
          <a:p>
            <a:pPr marL="484632" fontAlgn="auto">
              <a:spcAft>
                <a:spcPts val="0"/>
              </a:spcAft>
              <a:defRPr/>
            </a:pPr>
            <a:r>
              <a:rPr lang="en-US" b="1" dirty="0" smtClean="0">
                <a:effectLst>
                  <a:outerShdw blurRad="38100" dist="38100" dir="2700000" algn="tl">
                    <a:srgbClr val="000000">
                      <a:alpha val="43137"/>
                    </a:srgbClr>
                  </a:outerShdw>
                </a:effectLst>
              </a:rPr>
              <a:t>Behavioral Foundation Program</a:t>
            </a:r>
          </a:p>
        </p:txBody>
      </p:sp>
      <p:graphicFrame>
        <p:nvGraphicFramePr>
          <p:cNvPr id="9219" name="Group 3"/>
          <p:cNvGraphicFramePr>
            <a:graphicFrameLocks noGrp="1"/>
          </p:cNvGraphicFramePr>
          <p:nvPr>
            <p:ph type="tbl" idx="1"/>
          </p:nvPr>
        </p:nvGraphicFramePr>
        <p:xfrm>
          <a:off x="381000" y="1981200"/>
          <a:ext cx="8534399" cy="4114800"/>
        </p:xfrm>
        <a:graphic>
          <a:graphicData uri="http://schemas.openxmlformats.org/drawingml/2006/table">
            <a:tbl>
              <a:tblPr/>
              <a:tblGrid>
                <a:gridCol w="1425693"/>
                <a:gridCol w="1015765"/>
                <a:gridCol w="1015764"/>
                <a:gridCol w="1015765"/>
                <a:gridCol w="1014119"/>
                <a:gridCol w="1015764"/>
                <a:gridCol w="1015765"/>
                <a:gridCol w="1015764"/>
              </a:tblGrid>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TASK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MON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WED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THU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FRI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SAT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SUN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FUN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NUT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PEX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457200" y="541338"/>
            <a:ext cx="8229600" cy="609600"/>
          </a:xfrm>
        </p:spPr>
        <p:txBody>
          <a:bodyPr rtlCol="0">
            <a:normAutofit fontScale="90000"/>
          </a:bodyPr>
          <a:lstStyle/>
          <a:p>
            <a:pPr fontAlgn="auto">
              <a:spcAft>
                <a:spcPts val="0"/>
              </a:spcAft>
              <a:defRPr/>
            </a:pPr>
            <a:r>
              <a:rPr lang="en-US" b="1" dirty="0">
                <a:effectLst>
                  <a:outerShdw blurRad="38100" dist="38100" dir="2700000" algn="tl">
                    <a:srgbClr val="000000">
                      <a:alpha val="43137"/>
                    </a:srgbClr>
                  </a:outerShdw>
                </a:effectLst>
              </a:rPr>
              <a:t>Affective Cluste</a:t>
            </a:r>
            <a:r>
              <a:rPr lang="en-US" dirty="0"/>
              <a:t>r</a:t>
            </a:r>
          </a:p>
        </p:txBody>
      </p:sp>
      <p:sp>
        <p:nvSpPr>
          <p:cNvPr id="465923"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Treatment</a:t>
            </a:r>
          </a:p>
          <a:p>
            <a:pPr lvl="1" fontAlgn="auto">
              <a:spcAft>
                <a:spcPts val="0"/>
              </a:spcAft>
              <a:buFont typeface="Arial" pitchFamily="34" charset="0"/>
              <a:buChar char="–"/>
              <a:defRPr/>
            </a:pPr>
            <a:r>
              <a:rPr lang="en-US" b="1" dirty="0">
                <a:effectLst>
                  <a:outerShdw blurRad="38100" dist="38100" dir="2700000" algn="tl">
                    <a:srgbClr val="000000">
                      <a:alpha val="43137"/>
                    </a:srgbClr>
                  </a:outerShdw>
                </a:effectLst>
              </a:rPr>
              <a:t>Behavioral</a:t>
            </a:r>
          </a:p>
          <a:p>
            <a:pPr lvl="2" fontAlgn="auto">
              <a:spcAft>
                <a:spcPts val="0"/>
              </a:spcAft>
              <a:buFont typeface="Arial" pitchFamily="34" charset="0"/>
              <a:buChar char="•"/>
              <a:defRPr/>
            </a:pPr>
            <a:r>
              <a:rPr lang="en-US" dirty="0"/>
              <a:t>Structure</a:t>
            </a:r>
          </a:p>
          <a:p>
            <a:pPr lvl="2" fontAlgn="auto">
              <a:spcAft>
                <a:spcPts val="0"/>
              </a:spcAft>
              <a:buFont typeface="Arial" pitchFamily="34" charset="0"/>
              <a:buChar char="•"/>
              <a:defRPr/>
            </a:pPr>
            <a:r>
              <a:rPr lang="en-US" b="1" i="1" dirty="0"/>
              <a:t>Setting </a:t>
            </a:r>
            <a:r>
              <a:rPr lang="en-US" b="1" i="1" dirty="0" smtClean="0"/>
              <a:t>limits</a:t>
            </a:r>
          </a:p>
          <a:p>
            <a:pPr lvl="3" fontAlgn="auto">
              <a:spcAft>
                <a:spcPts val="0"/>
              </a:spcAft>
              <a:buFont typeface="Arial" pitchFamily="34" charset="0"/>
              <a:buChar char="•"/>
              <a:defRPr/>
            </a:pPr>
            <a:r>
              <a:rPr lang="en-US" dirty="0" smtClean="0"/>
              <a:t>Fair</a:t>
            </a:r>
          </a:p>
          <a:p>
            <a:pPr lvl="3" fontAlgn="auto">
              <a:spcAft>
                <a:spcPts val="0"/>
              </a:spcAft>
              <a:buFont typeface="Arial" pitchFamily="34" charset="0"/>
              <a:buChar char="•"/>
              <a:defRPr/>
            </a:pPr>
            <a:r>
              <a:rPr lang="en-US" dirty="0" smtClean="0"/>
              <a:t>Consistent</a:t>
            </a:r>
          </a:p>
          <a:p>
            <a:pPr lvl="3" fontAlgn="auto">
              <a:spcAft>
                <a:spcPts val="0"/>
              </a:spcAft>
              <a:buFont typeface="Arial" pitchFamily="34" charset="0"/>
              <a:buChar char="•"/>
              <a:defRPr/>
            </a:pPr>
            <a:r>
              <a:rPr lang="en-US" dirty="0" smtClean="0"/>
              <a:t>Available</a:t>
            </a:r>
            <a:endParaRPr lang="en-US" dirty="0"/>
          </a:p>
          <a:p>
            <a:pPr lvl="1" fontAlgn="auto">
              <a:spcAft>
                <a:spcPts val="0"/>
              </a:spcAft>
              <a:buFont typeface="Arial" pitchFamily="34" charset="0"/>
              <a:buChar char="–"/>
              <a:defRPr/>
            </a:pPr>
            <a:r>
              <a:rPr lang="en-US" b="1" dirty="0">
                <a:effectLst>
                  <a:outerShdw blurRad="38100" dist="38100" dir="2700000" algn="tl">
                    <a:srgbClr val="000000">
                      <a:alpha val="43137"/>
                    </a:srgbClr>
                  </a:outerShdw>
                </a:effectLst>
              </a:rPr>
              <a:t>Medications</a:t>
            </a:r>
          </a:p>
          <a:p>
            <a:pPr lvl="2" fontAlgn="auto">
              <a:spcAft>
                <a:spcPts val="0"/>
              </a:spcAft>
              <a:buFont typeface="Arial" pitchFamily="34" charset="0"/>
              <a:buChar char="•"/>
              <a:defRPr/>
            </a:pPr>
            <a:r>
              <a:rPr lang="en-US" dirty="0"/>
              <a:t>Mood stabilizers</a:t>
            </a:r>
          </a:p>
          <a:p>
            <a:pPr lvl="2" fontAlgn="auto">
              <a:spcAft>
                <a:spcPts val="0"/>
              </a:spcAft>
              <a:buFont typeface="Arial" pitchFamily="34" charset="0"/>
              <a:buChar char="•"/>
              <a:defRPr/>
            </a:pPr>
            <a:r>
              <a:rPr lang="en-US" dirty="0"/>
              <a:t>Antidepressants</a:t>
            </a:r>
          </a:p>
        </p:txBody>
      </p:sp>
      <p:pic>
        <p:nvPicPr>
          <p:cNvPr id="38916" name="Picture 6" descr="anxious person.jpg"/>
          <p:cNvPicPr>
            <a:picLocks noChangeAspect="1"/>
          </p:cNvPicPr>
          <p:nvPr/>
        </p:nvPicPr>
        <p:blipFill>
          <a:blip r:embed="rId3" cstate="print"/>
          <a:srcRect/>
          <a:stretch>
            <a:fillRect/>
          </a:stretch>
        </p:blipFill>
        <p:spPr bwMode="auto">
          <a:xfrm>
            <a:off x="5105400" y="1600200"/>
            <a:ext cx="3048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b="1" dirty="0" smtClean="0">
                <a:effectLst>
                  <a:outerShdw blurRad="38100" dist="38100" dir="2700000" algn="tl">
                    <a:srgbClr val="000000">
                      <a:alpha val="43137"/>
                    </a:srgbClr>
                  </a:outerShdw>
                </a:effectLst>
              </a:rPr>
              <a:t>Labeling Our Feelings</a:t>
            </a:r>
            <a:endParaRPr lang="en-US" dirty="0" smtClean="0"/>
          </a:p>
        </p:txBody>
      </p:sp>
      <p:sp>
        <p:nvSpPr>
          <p:cNvPr id="31747" name="Content Placeholder 2"/>
          <p:cNvSpPr>
            <a:spLocks noGrp="1"/>
          </p:cNvSpPr>
          <p:nvPr>
            <p:ph idx="1"/>
          </p:nvPr>
        </p:nvSpPr>
        <p:spPr/>
        <p:txBody>
          <a:bodyPr>
            <a:normAutofit fontScale="92500"/>
          </a:bodyPr>
          <a:lstStyle/>
          <a:p>
            <a:pPr eaLnBrk="1" hangingPunct="1"/>
            <a:r>
              <a:rPr lang="en-US" dirty="0" smtClean="0"/>
              <a:t>“</a:t>
            </a:r>
            <a:r>
              <a:rPr lang="en-US" b="1" dirty="0" smtClean="0"/>
              <a:t>We found the more mindful you are, the more activation you have in the right ventrolateral prefrontal cortex and the less activation you have in the amygdala. We also saw activation in widespread centers of the prefrontal cortex for people who are high in mindfulness. This suggests people who are more mindful bring all sorts of prefrontal resources to turn down the amygdala.”</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a:xfrm>
            <a:off x="457200" y="541338"/>
            <a:ext cx="8229600" cy="609600"/>
          </a:xfrm>
        </p:spPr>
        <p:txBody>
          <a:bodyPr rtlCol="0">
            <a:normAutofit fontScale="90000"/>
          </a:bodyPr>
          <a:lstStyle/>
          <a:p>
            <a:pPr fontAlgn="auto">
              <a:spcAft>
                <a:spcPts val="0"/>
              </a:spcAft>
              <a:defRPr/>
            </a:pPr>
            <a:r>
              <a:rPr lang="en-US" b="1" dirty="0">
                <a:effectLst>
                  <a:outerShdw blurRad="38100" dist="38100" dir="2700000" algn="tl">
                    <a:srgbClr val="000000">
                      <a:alpha val="43137"/>
                    </a:srgbClr>
                  </a:outerShdw>
                </a:effectLst>
              </a:rPr>
              <a:t>Impulsive Cluster</a:t>
            </a:r>
          </a:p>
        </p:txBody>
      </p:sp>
      <p:sp>
        <p:nvSpPr>
          <p:cNvPr id="466947"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Self-destructive behavior</a:t>
            </a:r>
          </a:p>
          <a:p>
            <a:pPr lvl="1" fontAlgn="auto">
              <a:spcAft>
                <a:spcPts val="0"/>
              </a:spcAft>
              <a:buFont typeface="Arial" pitchFamily="34" charset="0"/>
              <a:buChar char="–"/>
              <a:defRPr/>
            </a:pPr>
            <a:r>
              <a:rPr lang="en-US" b="1" dirty="0">
                <a:effectLst>
                  <a:outerShdw blurRad="38100" dist="38100" dir="2700000" algn="tl">
                    <a:srgbClr val="000000">
                      <a:alpha val="43137"/>
                    </a:srgbClr>
                  </a:outerShdw>
                </a:effectLst>
              </a:rPr>
              <a:t>A/D use</a:t>
            </a:r>
          </a:p>
          <a:p>
            <a:pPr lvl="1" fontAlgn="auto">
              <a:spcAft>
                <a:spcPts val="0"/>
              </a:spcAft>
              <a:buFont typeface="Arial" pitchFamily="34" charset="0"/>
              <a:buChar char="–"/>
              <a:defRPr/>
            </a:pPr>
            <a:r>
              <a:rPr lang="en-US" b="1" dirty="0">
                <a:effectLst>
                  <a:outerShdw blurRad="38100" dist="38100" dir="2700000" algn="tl">
                    <a:srgbClr val="000000">
                      <a:alpha val="43137"/>
                    </a:srgbClr>
                  </a:outerShdw>
                </a:effectLst>
              </a:rPr>
              <a:t>Suicidal and parasuicidal behavior</a:t>
            </a:r>
          </a:p>
          <a:p>
            <a:pPr lvl="2" fontAlgn="auto">
              <a:spcAft>
                <a:spcPts val="0"/>
              </a:spcAft>
              <a:buFont typeface="Arial" pitchFamily="34" charset="0"/>
              <a:buChar char="•"/>
              <a:defRPr/>
            </a:pPr>
            <a:r>
              <a:rPr lang="en-US" b="1" dirty="0">
                <a:effectLst>
                  <a:outerShdw blurRad="38100" dist="38100" dir="2700000" algn="tl">
                    <a:srgbClr val="000000">
                      <a:alpha val="43137"/>
                    </a:srgbClr>
                  </a:outerShdw>
                </a:effectLst>
              </a:rPr>
              <a:t>Hurt self</a:t>
            </a:r>
          </a:p>
          <a:p>
            <a:pPr lvl="2" fontAlgn="auto">
              <a:spcAft>
                <a:spcPts val="0"/>
              </a:spcAft>
              <a:buFont typeface="Arial" pitchFamily="34" charset="0"/>
              <a:buChar char="•"/>
              <a:defRPr/>
            </a:pPr>
            <a:r>
              <a:rPr lang="en-US" dirty="0"/>
              <a:t>Dissociation</a:t>
            </a:r>
          </a:p>
          <a:p>
            <a:pPr lvl="2" fontAlgn="auto">
              <a:spcAft>
                <a:spcPts val="0"/>
              </a:spcAft>
              <a:buFont typeface="Arial" pitchFamily="34" charset="0"/>
              <a:buChar char="•"/>
              <a:defRPr/>
            </a:pPr>
            <a:r>
              <a:rPr lang="en-US" dirty="0"/>
              <a:t>Reduce anxiety</a:t>
            </a:r>
          </a:p>
          <a:p>
            <a:pPr lvl="1" fontAlgn="auto">
              <a:spcAft>
                <a:spcPts val="0"/>
              </a:spcAft>
              <a:buFont typeface="Arial" pitchFamily="34" charset="0"/>
              <a:buChar char="–"/>
              <a:defRPr/>
            </a:pPr>
            <a:r>
              <a:rPr lang="en-US" b="1" dirty="0">
                <a:effectLst>
                  <a:outerShdw blurRad="38100" dist="38100" dir="2700000" algn="tl">
                    <a:srgbClr val="000000">
                      <a:alpha val="43137"/>
                    </a:srgbClr>
                  </a:outerShdw>
                </a:effectLst>
              </a:rPr>
              <a:t>Eating disorders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effectLst>
                  <a:outerShdw blurRad="38100" dist="38100" dir="2700000" algn="tl">
                    <a:srgbClr val="000000">
                      <a:alpha val="43137"/>
                    </a:srgbClr>
                  </a:outerShdw>
                </a:effectLst>
              </a:rPr>
              <a:t>ALTERNATIVE DSM-5 MODEL FOR PERSONALITY DISORDERS</a:t>
            </a:r>
            <a:endParaRPr lang="en-US" dirty="0"/>
          </a:p>
        </p:txBody>
      </p:sp>
      <p:sp>
        <p:nvSpPr>
          <p:cNvPr id="3" name="Content Placeholder 2"/>
          <p:cNvSpPr>
            <a:spLocks noGrp="1"/>
          </p:cNvSpPr>
          <p:nvPr>
            <p:ph idx="1"/>
          </p:nvPr>
        </p:nvSpPr>
        <p:spPr>
          <a:xfrm>
            <a:off x="457200" y="1600200"/>
            <a:ext cx="8229600" cy="4953000"/>
          </a:xfrm>
        </p:spPr>
        <p:txBody>
          <a:bodyPr/>
          <a:lstStyle/>
          <a:p>
            <a:r>
              <a:rPr lang="en-US" b="1" dirty="0" smtClean="0"/>
              <a:t>Criterion B: Pathological Personality Domains</a:t>
            </a:r>
          </a:p>
          <a:p>
            <a:pPr lvl="1"/>
            <a:r>
              <a:rPr lang="en-US" b="1" i="1" dirty="0" smtClean="0"/>
              <a:t>NEGATIVE AFFECTIVITY  </a:t>
            </a:r>
            <a:r>
              <a:rPr lang="en-US" b="1" dirty="0" smtClean="0"/>
              <a:t>vs. </a:t>
            </a:r>
            <a:r>
              <a:rPr lang="en-US" b="1" i="1" dirty="0" smtClean="0"/>
              <a:t>EMOTIONAL STABILITY</a:t>
            </a:r>
          </a:p>
          <a:p>
            <a:pPr lvl="1"/>
            <a:r>
              <a:rPr lang="en-US" b="1" i="1" dirty="0" smtClean="0"/>
              <a:t>DETACHMENT  </a:t>
            </a:r>
            <a:r>
              <a:rPr lang="en-US" b="1" dirty="0" smtClean="0"/>
              <a:t>vs.</a:t>
            </a:r>
            <a:r>
              <a:rPr lang="en-US" b="1" i="1" dirty="0" smtClean="0"/>
              <a:t>  EXTRAVERSION</a:t>
            </a:r>
          </a:p>
          <a:p>
            <a:pPr lvl="1"/>
            <a:r>
              <a:rPr lang="en-US" b="1" i="1" dirty="0" smtClean="0"/>
              <a:t>ANTAGONISM  </a:t>
            </a:r>
            <a:r>
              <a:rPr lang="en-US" b="1" dirty="0" smtClean="0"/>
              <a:t>vs.</a:t>
            </a:r>
            <a:r>
              <a:rPr lang="en-US" b="1" i="1" dirty="0" smtClean="0"/>
              <a:t> AGREEABLENESS</a:t>
            </a:r>
          </a:p>
          <a:p>
            <a:pPr lvl="1"/>
            <a:r>
              <a:rPr lang="en-US" b="1" i="1" dirty="0" smtClean="0"/>
              <a:t>DISINHIBITION  </a:t>
            </a:r>
            <a:r>
              <a:rPr lang="en-US" b="1" dirty="0" smtClean="0"/>
              <a:t>vs.</a:t>
            </a:r>
            <a:r>
              <a:rPr lang="en-US" b="1" i="1" dirty="0" smtClean="0"/>
              <a:t> CONSCIENTIOUSNESS</a:t>
            </a:r>
          </a:p>
          <a:p>
            <a:pPr lvl="1"/>
            <a:r>
              <a:rPr lang="en-US" b="1" i="1" dirty="0" smtClean="0"/>
              <a:t>PSYCHOTICISM  </a:t>
            </a:r>
            <a:r>
              <a:rPr lang="en-US" b="1" dirty="0" smtClean="0"/>
              <a:t>vs.</a:t>
            </a:r>
            <a:r>
              <a:rPr lang="en-US" b="1" i="1" dirty="0" smtClean="0"/>
              <a:t> LUCIDITY</a:t>
            </a:r>
            <a:endParaRPr lang="en-US" b="1" i="1" dirty="0"/>
          </a:p>
        </p:txBody>
      </p:sp>
    </p:spTree>
    <p:extLst>
      <p:ext uri="{BB962C8B-B14F-4D97-AF65-F5344CB8AC3E}">
        <p14:creationId xmlns:p14="http://schemas.microsoft.com/office/powerpoint/2010/main" val="26042899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457200" y="541338"/>
            <a:ext cx="8229600" cy="609600"/>
          </a:xfrm>
        </p:spPr>
        <p:txBody>
          <a:bodyPr rtlCol="0">
            <a:normAutofit fontScale="90000"/>
          </a:bodyPr>
          <a:lstStyle/>
          <a:p>
            <a:pPr fontAlgn="auto">
              <a:spcAft>
                <a:spcPts val="0"/>
              </a:spcAft>
              <a:defRPr/>
            </a:pPr>
            <a:r>
              <a:rPr lang="en-US" b="1" dirty="0">
                <a:effectLst>
                  <a:outerShdw blurRad="38100" dist="38100" dir="2700000" algn="tl">
                    <a:srgbClr val="000000">
                      <a:alpha val="43137"/>
                    </a:srgbClr>
                  </a:outerShdw>
                </a:effectLst>
              </a:rPr>
              <a:t>Impulsive Cluster</a:t>
            </a:r>
          </a:p>
        </p:txBody>
      </p:sp>
      <p:sp>
        <p:nvSpPr>
          <p:cNvPr id="467971"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Assessment</a:t>
            </a:r>
          </a:p>
          <a:p>
            <a:pPr lvl="1" fontAlgn="auto">
              <a:spcAft>
                <a:spcPts val="0"/>
              </a:spcAft>
              <a:buFont typeface="Arial" pitchFamily="34" charset="0"/>
              <a:buChar char="–"/>
              <a:defRPr/>
            </a:pPr>
            <a:r>
              <a:rPr lang="en-US" dirty="0" smtClean="0"/>
              <a:t>Elaborate </a:t>
            </a:r>
          </a:p>
          <a:p>
            <a:pPr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Treatment</a:t>
            </a:r>
            <a:endParaRPr lang="en-US" b="1" dirty="0">
              <a:effectLst>
                <a:outerShdw blurRad="38100" dist="38100" dir="2700000" algn="tl">
                  <a:srgbClr val="000000">
                    <a:alpha val="43137"/>
                  </a:srgbClr>
                </a:outerShdw>
              </a:effectLst>
            </a:endParaRPr>
          </a:p>
          <a:p>
            <a:pPr lvl="1" fontAlgn="auto">
              <a:spcAft>
                <a:spcPts val="0"/>
              </a:spcAft>
              <a:buFont typeface="Arial" pitchFamily="34" charset="0"/>
              <a:buChar char="–"/>
              <a:defRPr/>
            </a:pPr>
            <a:r>
              <a:rPr lang="en-US" b="1" dirty="0">
                <a:effectLst>
                  <a:outerShdw blurRad="38100" dist="38100" dir="2700000" algn="tl">
                    <a:srgbClr val="000000">
                      <a:alpha val="43137"/>
                    </a:srgbClr>
                  </a:outerShdw>
                </a:effectLst>
              </a:rPr>
              <a:t>Contracts</a:t>
            </a:r>
          </a:p>
          <a:p>
            <a:pPr lvl="2" fontAlgn="auto">
              <a:spcAft>
                <a:spcPts val="0"/>
              </a:spcAft>
              <a:buFont typeface="Arial" pitchFamily="34" charset="0"/>
              <a:buChar char="•"/>
              <a:defRPr/>
            </a:pPr>
            <a:r>
              <a:rPr lang="en-US" b="1" dirty="0">
                <a:effectLst>
                  <a:outerShdw blurRad="38100" dist="38100" dir="2700000" algn="tl">
                    <a:srgbClr val="000000">
                      <a:alpha val="43137"/>
                    </a:srgbClr>
                  </a:outerShdw>
                </a:effectLst>
              </a:rPr>
              <a:t>Setting</a:t>
            </a:r>
          </a:p>
          <a:p>
            <a:pPr lvl="2" fontAlgn="auto">
              <a:spcAft>
                <a:spcPts val="0"/>
              </a:spcAft>
              <a:buFont typeface="Arial" pitchFamily="34" charset="0"/>
              <a:buChar char="•"/>
              <a:defRPr/>
            </a:pPr>
            <a:r>
              <a:rPr lang="en-US" b="1" dirty="0">
                <a:effectLst>
                  <a:outerShdw blurRad="38100" dist="38100" dir="2700000" algn="tl">
                    <a:srgbClr val="000000">
                      <a:alpha val="43137"/>
                    </a:srgbClr>
                  </a:outerShdw>
                </a:effectLst>
              </a:rPr>
              <a:t>Patient’s responsibility</a:t>
            </a:r>
          </a:p>
          <a:p>
            <a:pPr lvl="2" fontAlgn="auto">
              <a:spcAft>
                <a:spcPts val="0"/>
              </a:spcAft>
              <a:buFont typeface="Arial" pitchFamily="34" charset="0"/>
              <a:buChar char="•"/>
              <a:defRPr/>
            </a:pPr>
            <a:r>
              <a:rPr lang="en-US" b="1" dirty="0">
                <a:effectLst>
                  <a:outerShdw blurRad="38100" dist="38100" dir="2700000" algn="tl">
                    <a:srgbClr val="000000">
                      <a:alpha val="43137"/>
                    </a:srgbClr>
                  </a:outerShdw>
                </a:effectLst>
              </a:rPr>
              <a:t>Alternatives</a:t>
            </a:r>
          </a:p>
          <a:p>
            <a:pPr lvl="1"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Medications</a:t>
            </a:r>
            <a:endParaRPr lang="en-US" b="1" dirty="0">
              <a:effectLst>
                <a:outerShdw blurRad="38100" dist="38100" dir="2700000" algn="tl">
                  <a:srgbClr val="000000">
                    <a:alpha val="43137"/>
                  </a:srgbClr>
                </a:outerShdw>
              </a:effectLst>
            </a:endParaRPr>
          </a:p>
        </p:txBody>
      </p:sp>
      <p:pic>
        <p:nvPicPr>
          <p:cNvPr id="43012" name="Picture 4" descr="pic20600 (2).jpg"/>
          <p:cNvPicPr>
            <a:picLocks noChangeAspect="1"/>
          </p:cNvPicPr>
          <p:nvPr/>
        </p:nvPicPr>
        <p:blipFill>
          <a:blip r:embed="rId3" cstate="print"/>
          <a:srcRect/>
          <a:stretch>
            <a:fillRect/>
          </a:stretch>
        </p:blipFill>
        <p:spPr bwMode="auto">
          <a:xfrm>
            <a:off x="4724400" y="1371600"/>
            <a:ext cx="3886200" cy="3886200"/>
          </a:xfrm>
          <a:prstGeom prst="rect">
            <a:avLst/>
          </a:prstGeom>
          <a:noFill/>
          <a:ln w="9525">
            <a:noFill/>
            <a:miter lim="800000"/>
            <a:headEnd/>
            <a:tailEnd/>
          </a:ln>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N</a:t>
            </a:r>
            <a:r>
              <a:rPr lang="en-US" b="1" dirty="0" smtClean="0">
                <a:effectLst>
                  <a:outerShdw blurRad="38100" dist="38100" dir="2700000" algn="tl">
                    <a:srgbClr val="000000">
                      <a:alpha val="43137"/>
                    </a:srgbClr>
                  </a:outerShdw>
                </a:effectLst>
              </a:rPr>
              <a:t>on-Suicidal Self Injury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b="1" dirty="0" smtClean="0"/>
              <a:t>What is the function of self-injury?</a:t>
            </a:r>
          </a:p>
          <a:p>
            <a:pPr lvl="1"/>
            <a:r>
              <a:rPr lang="en-US" b="1" dirty="0" smtClean="0"/>
              <a:t>Did patient want to die?</a:t>
            </a:r>
          </a:p>
          <a:p>
            <a:pPr lvl="2"/>
            <a:r>
              <a:rPr lang="en-US" b="1" dirty="0" smtClean="0"/>
              <a:t>Usually “No”</a:t>
            </a:r>
          </a:p>
          <a:p>
            <a:pPr lvl="1"/>
            <a:r>
              <a:rPr lang="en-US" b="1" dirty="0" smtClean="0"/>
              <a:t>A way to tolerate inescapable and unbearable emotions, most often intense anxiety</a:t>
            </a:r>
          </a:p>
          <a:p>
            <a:pPr lvl="2"/>
            <a:r>
              <a:rPr lang="en-US" b="1" dirty="0" smtClean="0"/>
              <a:t>Stuck in a bad situation and cannot find another way to cope</a:t>
            </a:r>
          </a:p>
          <a:p>
            <a:pPr lvl="1"/>
            <a:r>
              <a:rPr lang="en-US" b="1" dirty="0" smtClean="0"/>
              <a:t>Self-injury is reinforced to the extent the behavior is effective</a:t>
            </a:r>
            <a:endParaRPr lang="en-US" b="1" dirty="0"/>
          </a:p>
        </p:txBody>
      </p:sp>
    </p:spTree>
    <p:extLst>
      <p:ext uri="{BB962C8B-B14F-4D97-AF65-F5344CB8AC3E}">
        <p14:creationId xmlns:p14="http://schemas.microsoft.com/office/powerpoint/2010/main" val="25208242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Non-Suicidal Self Injury</a:t>
            </a:r>
            <a:endParaRPr lang="en-US" dirty="0"/>
          </a:p>
        </p:txBody>
      </p:sp>
      <p:sp>
        <p:nvSpPr>
          <p:cNvPr id="3" name="Content Placeholder 2"/>
          <p:cNvSpPr>
            <a:spLocks noGrp="1"/>
          </p:cNvSpPr>
          <p:nvPr>
            <p:ph idx="1"/>
          </p:nvPr>
        </p:nvSpPr>
        <p:spPr/>
        <p:txBody>
          <a:bodyPr>
            <a:normAutofit lnSpcReduction="10000"/>
          </a:bodyPr>
          <a:lstStyle/>
          <a:p>
            <a:pPr marL="742950" lvl="2" indent="-342900"/>
            <a:r>
              <a:rPr lang="en-US" b="1" dirty="0" smtClean="0"/>
              <a:t>Self-injury is reinforced to the extent the behavior is effective (continued)</a:t>
            </a:r>
          </a:p>
          <a:p>
            <a:pPr marL="1200150" lvl="3" indent="-342900"/>
            <a:r>
              <a:rPr lang="en-US" b="1" dirty="0" smtClean="0"/>
              <a:t>Both positive and negative reinforcement</a:t>
            </a:r>
          </a:p>
          <a:p>
            <a:pPr marL="1200150" lvl="3" indent="-342900"/>
            <a:r>
              <a:rPr lang="en-US" b="1" dirty="0" smtClean="0"/>
              <a:t>Negative reinforcement is rewarding by making and unpleasant situation stop</a:t>
            </a:r>
          </a:p>
          <a:p>
            <a:pPr marL="1200150" lvl="3" indent="-342900"/>
            <a:r>
              <a:rPr lang="en-US" b="1" dirty="0" smtClean="0"/>
              <a:t>Positive reinforcement is rewarding by gaining something after the behavior</a:t>
            </a:r>
          </a:p>
          <a:p>
            <a:pPr marL="742950" lvl="2" indent="-342900"/>
            <a:r>
              <a:rPr lang="en-US" b="1" dirty="0" smtClean="0"/>
              <a:t>When negative reinforcement generally relieves uncomfortable emotions like anger, anxiety, guilt and numbness</a:t>
            </a:r>
          </a:p>
          <a:p>
            <a:pPr marL="742950" lvl="2" indent="-342900"/>
            <a:r>
              <a:rPr lang="en-US" b="1" dirty="0" smtClean="0"/>
              <a:t>When positive reinforcement includes “feeling something even if it is pain”, punishing oneself and feeling relaxed</a:t>
            </a:r>
          </a:p>
          <a:p>
            <a:pPr marL="742950" lvl="2" indent="-342900"/>
            <a:endParaRPr lang="en-US" b="1" dirty="0" smtClean="0"/>
          </a:p>
          <a:p>
            <a:endParaRPr lang="en-US" dirty="0"/>
          </a:p>
        </p:txBody>
      </p:sp>
    </p:spTree>
    <p:extLst>
      <p:ext uri="{BB962C8B-B14F-4D97-AF65-F5344CB8AC3E}">
        <p14:creationId xmlns:p14="http://schemas.microsoft.com/office/powerpoint/2010/main" val="40372927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Non-Suicidal Self Injury</a:t>
            </a:r>
            <a:endParaRPr lang="en-US" dirty="0"/>
          </a:p>
        </p:txBody>
      </p:sp>
      <p:sp>
        <p:nvSpPr>
          <p:cNvPr id="3" name="Content Placeholder 2"/>
          <p:cNvSpPr>
            <a:spLocks noGrp="1"/>
          </p:cNvSpPr>
          <p:nvPr>
            <p:ph idx="1"/>
          </p:nvPr>
        </p:nvSpPr>
        <p:spPr/>
        <p:txBody>
          <a:bodyPr>
            <a:normAutofit fontScale="92500"/>
          </a:bodyPr>
          <a:lstStyle/>
          <a:p>
            <a:pPr marL="742950" lvl="2" indent="-342900"/>
            <a:r>
              <a:rPr lang="en-US" b="1" dirty="0" smtClean="0"/>
              <a:t>When positive reinforcement includes “feeling something even if it is pain”, punishing oneself and feeling relaxed (continued)</a:t>
            </a:r>
          </a:p>
          <a:p>
            <a:pPr marL="1200150" lvl="3" indent="-342900"/>
            <a:r>
              <a:rPr lang="en-US" b="1" dirty="0" smtClean="0"/>
              <a:t>Males more likely to want to “make others angry”</a:t>
            </a:r>
          </a:p>
          <a:p>
            <a:pPr marL="1200150" lvl="3" indent="-342900"/>
            <a:r>
              <a:rPr lang="en-US" b="1" dirty="0" smtClean="0"/>
              <a:t>Females more likely to want to “punish myself”</a:t>
            </a:r>
          </a:p>
          <a:p>
            <a:pPr marL="342900" lvl="1" indent="-342900"/>
            <a:r>
              <a:rPr lang="en-US" b="1" dirty="0" smtClean="0"/>
              <a:t>Endogenous Opioids</a:t>
            </a:r>
          </a:p>
          <a:p>
            <a:pPr marL="742950" lvl="2" indent="-342900"/>
            <a:r>
              <a:rPr lang="en-US" b="1" dirty="0" smtClean="0"/>
              <a:t>Hypothesized that injury induces the release of endogenous opioids which creates reward</a:t>
            </a:r>
          </a:p>
          <a:p>
            <a:pPr marL="1200150" lvl="3" indent="-342900"/>
            <a:r>
              <a:rPr lang="en-US" b="1" dirty="0" smtClean="0"/>
              <a:t>B-endorphins comfort negative emotions (Stanley B et al, </a:t>
            </a:r>
            <a:r>
              <a:rPr lang="en-US" b="1" i="1" dirty="0" smtClean="0"/>
              <a:t>J </a:t>
            </a:r>
            <a:r>
              <a:rPr lang="en-US" b="1" i="1" dirty="0" err="1" smtClean="0"/>
              <a:t>Affec</a:t>
            </a:r>
            <a:r>
              <a:rPr lang="en-US" b="1" i="1" dirty="0" smtClean="0"/>
              <a:t> </a:t>
            </a:r>
            <a:r>
              <a:rPr lang="en-US" b="1" i="1" dirty="0" err="1" smtClean="0"/>
              <a:t>Disord</a:t>
            </a:r>
            <a:r>
              <a:rPr lang="en-US" b="1" i="1" dirty="0" smtClean="0"/>
              <a:t> 2010:124 (1-20:134-140))</a:t>
            </a:r>
          </a:p>
          <a:p>
            <a:pPr marL="742950" lvl="2" indent="-342900"/>
            <a:r>
              <a:rPr lang="en-US" b="1" dirty="0" smtClean="0"/>
              <a:t>Early childhood trauma changes the density of opiate receptors and level of B-endorphin baseline</a:t>
            </a:r>
          </a:p>
          <a:p>
            <a:pPr marL="742950" lvl="2" indent="-342900"/>
            <a:endParaRPr lang="en-US" b="1" dirty="0" smtClean="0"/>
          </a:p>
          <a:p>
            <a:endParaRPr lang="en-US" dirty="0"/>
          </a:p>
        </p:txBody>
      </p:sp>
    </p:spTree>
    <p:extLst>
      <p:ext uri="{BB962C8B-B14F-4D97-AF65-F5344CB8AC3E}">
        <p14:creationId xmlns:p14="http://schemas.microsoft.com/office/powerpoint/2010/main" val="9210319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Non-Suicidal Self Injury</a:t>
            </a:r>
            <a:endParaRPr lang="en-US" dirty="0"/>
          </a:p>
        </p:txBody>
      </p:sp>
      <p:sp>
        <p:nvSpPr>
          <p:cNvPr id="3" name="Content Placeholder 2"/>
          <p:cNvSpPr>
            <a:spLocks noGrp="1"/>
          </p:cNvSpPr>
          <p:nvPr>
            <p:ph idx="1"/>
          </p:nvPr>
        </p:nvSpPr>
        <p:spPr/>
        <p:txBody>
          <a:bodyPr/>
          <a:lstStyle/>
          <a:p>
            <a:pPr marL="742950" lvl="2" indent="-342900"/>
            <a:r>
              <a:rPr lang="en-US" b="1" dirty="0" smtClean="0"/>
              <a:t>Early childhood trauma changes the density of opiate receptors and level of B-endorphin baseline (continued)</a:t>
            </a:r>
          </a:p>
          <a:p>
            <a:pPr marL="1200150" lvl="3" indent="-342900"/>
            <a:r>
              <a:rPr lang="en-US" b="1" dirty="0" smtClean="0"/>
              <a:t>May find injuring less painful and subsequent opioid release more pleasurable</a:t>
            </a:r>
          </a:p>
          <a:p>
            <a:pPr marL="1200150" lvl="3" indent="-342900"/>
            <a:r>
              <a:rPr lang="en-US" b="1" dirty="0" smtClean="0"/>
              <a:t>Patients with only one episode of self-injurious behavior say “It hurt” and didn’t repeat behavior</a:t>
            </a:r>
          </a:p>
          <a:p>
            <a:pPr marL="742950" lvl="2" indent="-342900"/>
            <a:r>
              <a:rPr lang="en-US" b="1" dirty="0" smtClean="0"/>
              <a:t>Non-suicidal self injury (NSSI) may be the best predictor of suicide attempt (Wilkinson P et al, </a:t>
            </a:r>
            <a:r>
              <a:rPr lang="en-US" b="1" i="1" dirty="0" smtClean="0"/>
              <a:t>Am J Psychiatry 2011; February 1)</a:t>
            </a:r>
          </a:p>
          <a:p>
            <a:pPr marL="1200150" lvl="3" indent="-342900"/>
            <a:r>
              <a:rPr lang="en-US" b="1" i="1" dirty="0" smtClean="0"/>
              <a:t>70% of people who engage in NSSI eventually attempt suicide</a:t>
            </a:r>
            <a:endParaRPr lang="en-US" b="1" dirty="0" smtClean="0"/>
          </a:p>
          <a:p>
            <a:pPr marL="742950" lvl="2" indent="-342900"/>
            <a:endParaRPr lang="en-US" b="1" dirty="0" smtClean="0"/>
          </a:p>
          <a:p>
            <a:endParaRPr lang="en-US" dirty="0"/>
          </a:p>
        </p:txBody>
      </p:sp>
    </p:spTree>
    <p:extLst>
      <p:ext uri="{BB962C8B-B14F-4D97-AF65-F5344CB8AC3E}">
        <p14:creationId xmlns:p14="http://schemas.microsoft.com/office/powerpoint/2010/main" val="26295266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8600" y="304800"/>
            <a:ext cx="8382000" cy="1295400"/>
          </a:xfrm>
        </p:spPr>
        <p:txBody>
          <a:bodyPr rtlCol="0">
            <a:normAutofit fontScale="90000"/>
          </a:bodyPr>
          <a:lstStyle/>
          <a:p>
            <a:pPr marL="484632" fontAlgn="auto">
              <a:spcAft>
                <a:spcPts val="0"/>
              </a:spcAft>
              <a:defRPr/>
            </a:pPr>
            <a:r>
              <a:rPr lang="en-US" b="1" dirty="0" smtClean="0">
                <a:effectLst>
                  <a:outerShdw blurRad="38100" dist="38100" dir="2700000" algn="tl">
                    <a:srgbClr val="000000">
                      <a:alpha val="43137"/>
                    </a:srgbClr>
                  </a:outerShdw>
                </a:effectLst>
              </a:rPr>
              <a:t>Behavioral Safety Plan On 3x5 Index Card</a:t>
            </a:r>
          </a:p>
        </p:txBody>
      </p:sp>
      <p:graphicFrame>
        <p:nvGraphicFramePr>
          <p:cNvPr id="14339" name="Group 3"/>
          <p:cNvGraphicFramePr>
            <a:graphicFrameLocks noGrp="1"/>
          </p:cNvGraphicFramePr>
          <p:nvPr>
            <p:ph type="tbl" idx="1"/>
          </p:nvPr>
        </p:nvGraphicFramePr>
        <p:xfrm>
          <a:off x="457200" y="1612900"/>
          <a:ext cx="8229600" cy="4102608"/>
        </p:xfrm>
        <a:graphic>
          <a:graphicData uri="http://schemas.openxmlformats.org/drawingml/2006/table">
            <a:tbl>
              <a:tblPr/>
              <a:tblGrid>
                <a:gridCol w="8229600"/>
              </a:tblGrid>
              <a:tr h="3962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dirty="0" smtClean="0">
                          <a:ln>
                            <a:noFill/>
                          </a:ln>
                          <a:solidFill>
                            <a:schemeClr val="tx1"/>
                          </a:solidFill>
                          <a:effectLst/>
                          <a:latin typeface="Arial" charset="0"/>
                        </a:rPr>
                        <a:t>MY PERSONAL SAFETY PLAN</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1" i="1"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1" i="1" u="none" strike="noStrike" cap="none" normalizeH="0" baseline="0" dirty="0" smtClean="0">
                          <a:ln>
                            <a:noFill/>
                          </a:ln>
                          <a:solidFill>
                            <a:schemeClr val="tx1"/>
                          </a:solidFill>
                          <a:effectLst/>
                          <a:latin typeface="Arial" charset="0"/>
                        </a:rPr>
                        <a:t>  Remember that craving go away</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1" i="1" u="none" strike="noStrike" cap="none" normalizeH="0" baseline="0" dirty="0" smtClean="0">
                          <a:ln>
                            <a:noFill/>
                          </a:ln>
                          <a:solidFill>
                            <a:schemeClr val="tx1"/>
                          </a:solidFill>
                          <a:effectLst/>
                          <a:latin typeface="Arial" charset="0"/>
                        </a:rPr>
                        <a:t>  I can write in my journal</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1" i="1" u="none" strike="noStrike" cap="none" normalizeH="0" baseline="0" dirty="0" smtClean="0">
                          <a:ln>
                            <a:noFill/>
                          </a:ln>
                          <a:solidFill>
                            <a:schemeClr val="tx1"/>
                          </a:solidFill>
                          <a:effectLst/>
                          <a:latin typeface="Arial" charset="0"/>
                        </a:rPr>
                        <a:t>  I can call my sponsor (299-289-5555)</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1" i="1" u="none" strike="noStrike" cap="none" normalizeH="0" baseline="0" dirty="0" smtClean="0">
                          <a:ln>
                            <a:noFill/>
                          </a:ln>
                          <a:solidFill>
                            <a:schemeClr val="tx1"/>
                          </a:solidFill>
                          <a:effectLst/>
                          <a:latin typeface="Arial" charset="0"/>
                        </a:rPr>
                        <a:t>  I can call my lover (299-426-1776)</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1" i="1" u="none" strike="noStrike" cap="none" normalizeH="0" baseline="0" dirty="0" smtClean="0">
                          <a:ln>
                            <a:noFill/>
                          </a:ln>
                          <a:solidFill>
                            <a:schemeClr val="tx1"/>
                          </a:solidFill>
                          <a:effectLst/>
                          <a:latin typeface="Arial" charset="0"/>
                        </a:rPr>
                        <a:t>  I can read from my favorite recovery book</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1" i="1" u="none" strike="noStrike" cap="none" normalizeH="0" baseline="0" dirty="0" smtClean="0">
                          <a:ln>
                            <a:noFill/>
                          </a:ln>
                          <a:solidFill>
                            <a:schemeClr val="tx1"/>
                          </a:solidFill>
                          <a:effectLst/>
                          <a:latin typeface="Arial" charset="0"/>
                        </a:rPr>
                        <a:t>  I can read  affirmations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Bibliography</a:t>
            </a:r>
          </a:p>
        </p:txBody>
      </p:sp>
      <p:sp>
        <p:nvSpPr>
          <p:cNvPr id="45059" name="Rectangle 3"/>
          <p:cNvSpPr>
            <a:spLocks noGrp="1" noChangeArrowheads="1"/>
          </p:cNvSpPr>
          <p:nvPr>
            <p:ph idx="1"/>
          </p:nvPr>
        </p:nvSpPr>
        <p:spPr/>
        <p:txBody>
          <a:bodyPr/>
          <a:lstStyle/>
          <a:p>
            <a:r>
              <a:rPr lang="en-US" smtClean="0"/>
              <a:t>Perry, Bruce. Violence and Trauma: Understanding and Responding to the Effects of Violence on Young Children. Gund Foundation Publishers, Cleveland, pp 67-80, 1996.</a:t>
            </a:r>
          </a:p>
          <a:p>
            <a:r>
              <a:rPr lang="en-US" smtClean="0"/>
              <a:t>Clinical Management of Agitation. http://www.medscape.com/viewprogram/2311_pnt.</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Bibliography</a:t>
            </a:r>
          </a:p>
        </p:txBody>
      </p:sp>
      <p:sp>
        <p:nvSpPr>
          <p:cNvPr id="46083" name="Rectangle 3"/>
          <p:cNvSpPr>
            <a:spLocks noGrp="1" noChangeArrowheads="1"/>
          </p:cNvSpPr>
          <p:nvPr>
            <p:ph idx="1"/>
          </p:nvPr>
        </p:nvSpPr>
        <p:spPr/>
        <p:txBody>
          <a:bodyPr>
            <a:normAutofit/>
          </a:bodyPr>
          <a:lstStyle/>
          <a:p>
            <a:r>
              <a:rPr lang="en-US" sz="2800" smtClean="0"/>
              <a:t>Aggression. </a:t>
            </a:r>
            <a:r>
              <a:rPr lang="en-US" sz="2800" smtClean="0">
                <a:hlinkClick r:id="rId3"/>
              </a:rPr>
              <a:t>http://emedicine.com/med/topic3005.htm</a:t>
            </a:r>
            <a:endParaRPr lang="en-US" sz="2800" smtClean="0"/>
          </a:p>
          <a:p>
            <a:r>
              <a:rPr lang="en-US" sz="2800" smtClean="0"/>
              <a:t>Pincus, J and Tucker, G. Behavioral Neurology Fourth Edition.Oxford University Press, New York,2003.</a:t>
            </a:r>
          </a:p>
          <a:p>
            <a:r>
              <a:rPr lang="en-US" sz="2800" smtClean="0"/>
              <a:t>Glover,Janikowski and Benshoff.”The Incidence of Incest Histories Among Clients Receiving Substance Abuse Treatment”.Journal of Counseling and Development.March/April 1995.</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t>Bibliography</a:t>
            </a:r>
          </a:p>
        </p:txBody>
      </p:sp>
      <p:sp>
        <p:nvSpPr>
          <p:cNvPr id="47107" name="Rectangle 3"/>
          <p:cNvSpPr>
            <a:spLocks noGrp="1" noChangeArrowheads="1"/>
          </p:cNvSpPr>
          <p:nvPr>
            <p:ph idx="1"/>
          </p:nvPr>
        </p:nvSpPr>
        <p:spPr/>
        <p:txBody>
          <a:bodyPr/>
          <a:lstStyle/>
          <a:p>
            <a:pPr>
              <a:lnSpc>
                <a:spcPct val="80000"/>
              </a:lnSpc>
            </a:pPr>
            <a:r>
              <a:rPr lang="en-US" sz="2400" smtClean="0"/>
              <a:t>Van der kolk, van der Hart, and Burbridge. “Approaches to the Treatment of PTSD”. Trauma Clinic, Harvard Medical School.</a:t>
            </a:r>
          </a:p>
          <a:p>
            <a:pPr>
              <a:lnSpc>
                <a:spcPct val="80000"/>
              </a:lnSpc>
            </a:pPr>
            <a:r>
              <a:rPr lang="en-US" sz="2400" smtClean="0"/>
              <a:t>Perry, Bruce.”Neurodevelopmental Factors In The ‘Cycle Of Violence’”.Child, Youth and Violence:The Search For Solutions (j osofsky, Ed.) Guilford Press, New York, pp124-148, 1997.</a:t>
            </a:r>
          </a:p>
          <a:p>
            <a:pPr>
              <a:lnSpc>
                <a:spcPct val="80000"/>
              </a:lnSpc>
            </a:pPr>
            <a:r>
              <a:rPr lang="en-US" sz="2400" smtClean="0"/>
              <a:t>Pincus, Jonathan. “Base Instincts”. W.W.Norton, New York, 2001.</a:t>
            </a:r>
          </a:p>
          <a:p>
            <a:pPr>
              <a:lnSpc>
                <a:spcPct val="80000"/>
              </a:lnSpc>
            </a:pPr>
            <a:r>
              <a:rPr lang="en-US" sz="2400" smtClean="0"/>
              <a:t>Kent, Sullivan and Rauch. “The Neurobiology of Fear”. Psychiatric Annals.Volume 310, No 12, 2000.</a:t>
            </a:r>
          </a:p>
          <a:p>
            <a:pPr>
              <a:lnSpc>
                <a:spcPct val="80000"/>
              </a:lnSpc>
            </a:pPr>
            <a:r>
              <a:rPr lang="en-US" sz="2400" smtClean="0"/>
              <a:t>Thimble. “Psychopathology of Frontal Lobe Syndromes”.Seminars In Neurology. Vol10, No3, 1990.</a:t>
            </a:r>
          </a:p>
          <a:p>
            <a:pPr>
              <a:lnSpc>
                <a:spcPct val="80000"/>
              </a:lnSpc>
            </a:pPr>
            <a:endParaRPr lang="en-US" sz="240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mtClean="0"/>
              <a:t>REFERENCES</a:t>
            </a:r>
          </a:p>
        </p:txBody>
      </p:sp>
      <p:sp>
        <p:nvSpPr>
          <p:cNvPr id="48131" name="Rectangle 3"/>
          <p:cNvSpPr>
            <a:spLocks noGrp="1" noChangeArrowheads="1"/>
          </p:cNvSpPr>
          <p:nvPr>
            <p:ph idx="1"/>
          </p:nvPr>
        </p:nvSpPr>
        <p:spPr/>
        <p:txBody>
          <a:bodyPr/>
          <a:lstStyle/>
          <a:p>
            <a:r>
              <a:rPr lang="en-US" smtClean="0"/>
              <a:t>Safran JD &amp; Muran CL. </a:t>
            </a:r>
            <a:r>
              <a:rPr lang="en-US" i="1" smtClean="0"/>
              <a:t>Negotiating the Therapeutic Alliance.</a:t>
            </a:r>
            <a:r>
              <a:rPr lang="en-US" smtClean="0"/>
              <a:t> Guilford Press, NY, 2000.</a:t>
            </a:r>
          </a:p>
          <a:p>
            <a:r>
              <a:rPr lang="en-US" smtClean="0"/>
              <a:t>Kramer PD. </a:t>
            </a:r>
            <a:r>
              <a:rPr lang="en-US" i="1" smtClean="0"/>
              <a:t>Moments of Engagement.</a:t>
            </a:r>
            <a:r>
              <a:rPr lang="en-US" smtClean="0"/>
              <a:t> WW Norton, 1989.New York: Ballantine Books,2001.</a:t>
            </a:r>
          </a:p>
          <a:p>
            <a:r>
              <a:rPr lang="en-US" smtClean="0"/>
              <a:t>Amen DG. </a:t>
            </a:r>
            <a:r>
              <a:rPr lang="en-US" i="1" smtClean="0"/>
              <a:t>Healing the Hardware of the Soul.</a:t>
            </a:r>
            <a:r>
              <a:rPr lang="en-US" smtClean="0"/>
              <a:t> The Free Press, 2002, pg 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b="1" dirty="0">
                <a:effectLst>
                  <a:outerShdw blurRad="38100" dist="38100" dir="2700000" algn="tl">
                    <a:srgbClr val="000000">
                      <a:alpha val="43137"/>
                    </a:srgbClr>
                  </a:outerShdw>
                </a:effectLst>
              </a:rPr>
              <a:t>ALTERNATIVE DSM-5 MODEL FOR PERSONALITY DISORDERS</a:t>
            </a:r>
            <a:endParaRPr lang="en-US" dirty="0"/>
          </a:p>
        </p:txBody>
      </p:sp>
      <p:sp>
        <p:nvSpPr>
          <p:cNvPr id="3" name="Content Placeholder 2"/>
          <p:cNvSpPr>
            <a:spLocks noGrp="1"/>
          </p:cNvSpPr>
          <p:nvPr>
            <p:ph idx="1"/>
          </p:nvPr>
        </p:nvSpPr>
        <p:spPr>
          <a:xfrm>
            <a:off x="457200" y="1905000"/>
            <a:ext cx="8229600" cy="4221163"/>
          </a:xfrm>
        </p:spPr>
        <p:txBody>
          <a:bodyPr>
            <a:normAutofit lnSpcReduction="10000"/>
          </a:bodyPr>
          <a:lstStyle/>
          <a:p>
            <a:r>
              <a:rPr lang="en-US" b="1" dirty="0" smtClean="0"/>
              <a:t>Each personality domain has numerous traits</a:t>
            </a:r>
          </a:p>
          <a:p>
            <a:pPr lvl="1"/>
            <a:r>
              <a:rPr lang="en-US" b="1" dirty="0" smtClean="0"/>
              <a:t>Example: </a:t>
            </a:r>
            <a:r>
              <a:rPr lang="en-US" b="1" i="1" dirty="0" smtClean="0"/>
              <a:t>Negative Affectivity vs. Emotional Stability</a:t>
            </a:r>
          </a:p>
          <a:p>
            <a:pPr lvl="2"/>
            <a:r>
              <a:rPr lang="en-US" b="1" dirty="0" smtClean="0"/>
              <a:t>Emotional lability</a:t>
            </a:r>
          </a:p>
          <a:p>
            <a:pPr lvl="2"/>
            <a:r>
              <a:rPr lang="en-US" b="1" dirty="0" smtClean="0"/>
              <a:t>Anxiousness</a:t>
            </a:r>
          </a:p>
          <a:p>
            <a:pPr lvl="2"/>
            <a:r>
              <a:rPr lang="en-US" b="1" dirty="0" smtClean="0"/>
              <a:t>Separation insecurity</a:t>
            </a:r>
          </a:p>
          <a:p>
            <a:pPr lvl="2"/>
            <a:r>
              <a:rPr lang="en-US" b="1" dirty="0" smtClean="0"/>
              <a:t>Submissiveness</a:t>
            </a:r>
          </a:p>
          <a:p>
            <a:pPr lvl="2"/>
            <a:r>
              <a:rPr lang="en-US" b="1" dirty="0" smtClean="0"/>
              <a:t>Hostility</a:t>
            </a:r>
          </a:p>
          <a:p>
            <a:pPr lvl="2"/>
            <a:r>
              <a:rPr lang="en-US" b="1" dirty="0" smtClean="0"/>
              <a:t>Perseveration</a:t>
            </a:r>
            <a:endParaRPr lang="en-US" b="1" dirty="0"/>
          </a:p>
        </p:txBody>
      </p:sp>
    </p:spTree>
    <p:extLst>
      <p:ext uri="{BB962C8B-B14F-4D97-AF65-F5344CB8AC3E}">
        <p14:creationId xmlns:p14="http://schemas.microsoft.com/office/powerpoint/2010/main" val="34985962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REFERENCES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b="1" dirty="0" smtClean="0"/>
              <a:t>WITHOUT CONSCIENCE: THE DISTURBING WORLD OF THE PSYCHOPATHS AMONG US.</a:t>
            </a:r>
            <a:r>
              <a:rPr lang="en-US" dirty="0" smtClean="0"/>
              <a:t> ROBERT D. HARE. GUILFORD PRESS, 1993.</a:t>
            </a:r>
          </a:p>
          <a:p>
            <a:r>
              <a:rPr lang="en-US" b="1" dirty="0" smtClean="0"/>
              <a:t>SUFFERING SOULS: THE SEARCH FOR THE ROOTS OF PSYCHOPATHY.</a:t>
            </a:r>
            <a:r>
              <a:rPr lang="en-US" dirty="0" smtClean="0"/>
              <a:t> JOHN SEABROOK IN </a:t>
            </a:r>
            <a:r>
              <a:rPr lang="en-US" i="1" dirty="0" smtClean="0"/>
              <a:t>NEW YORKER,</a:t>
            </a:r>
            <a:r>
              <a:rPr lang="en-US" dirty="0" smtClean="0"/>
              <a:t> PAGES 64-73; NOVEMBER 10, 2008.</a:t>
            </a:r>
          </a:p>
          <a:p>
            <a:r>
              <a:rPr lang="en-US" b="1" dirty="0" smtClean="0"/>
              <a:t>INSIDE THE MIND OF A PSYCHOPATH. </a:t>
            </a:r>
            <a:r>
              <a:rPr lang="en-US" dirty="0" smtClean="0"/>
              <a:t>KIEHL AND BUCKHOLTZ. </a:t>
            </a:r>
            <a:r>
              <a:rPr lang="en-US" i="1" dirty="0" smtClean="0"/>
              <a:t>SCIENTIFIC AMERICAN MIND,</a:t>
            </a:r>
            <a:r>
              <a:rPr lang="en-US" dirty="0" smtClean="0"/>
              <a:t> PAGES 22-29; SEPTEMBER/OCTOBER 2010.</a:t>
            </a:r>
            <a:endParaRPr lang="en-US" b="1"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REFERENCES</a:t>
            </a:r>
            <a:endParaRPr lang="en-US" dirty="0"/>
          </a:p>
        </p:txBody>
      </p:sp>
      <p:sp>
        <p:nvSpPr>
          <p:cNvPr id="3" name="Content Placeholder 2"/>
          <p:cNvSpPr>
            <a:spLocks noGrp="1"/>
          </p:cNvSpPr>
          <p:nvPr>
            <p:ph idx="1"/>
          </p:nvPr>
        </p:nvSpPr>
        <p:spPr/>
        <p:txBody>
          <a:bodyPr/>
          <a:lstStyle/>
          <a:p>
            <a:r>
              <a:rPr lang="en-US" dirty="0" err="1" smtClean="0"/>
              <a:t>Insel</a:t>
            </a:r>
            <a:r>
              <a:rPr lang="en-US" dirty="0" smtClean="0"/>
              <a:t>, Thomas. “Faulty Circuits”. </a:t>
            </a:r>
            <a:r>
              <a:rPr lang="en-US" i="1" dirty="0" smtClean="0"/>
              <a:t>Scientific American, </a:t>
            </a:r>
            <a:r>
              <a:rPr lang="en-US" dirty="0" smtClean="0"/>
              <a:t>April 2010, pgs. 44-51.</a:t>
            </a:r>
            <a:endParaRPr lang="en-US" dirty="0"/>
          </a:p>
        </p:txBody>
      </p:sp>
    </p:spTree>
    <p:extLst>
      <p:ext uri="{BB962C8B-B14F-4D97-AF65-F5344CB8AC3E}">
        <p14:creationId xmlns:p14="http://schemas.microsoft.com/office/powerpoint/2010/main" val="4033342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rtlCol="0">
            <a:normAutofit/>
          </a:bodyPr>
          <a:lstStyle/>
          <a:p>
            <a:pPr fontAlgn="auto">
              <a:spcAft>
                <a:spcPts val="0"/>
              </a:spcAft>
              <a:defRPr/>
            </a:pPr>
            <a:r>
              <a:rPr lang="en-US" dirty="0"/>
              <a:t> </a:t>
            </a:r>
            <a:r>
              <a:rPr lang="en-US" b="1" dirty="0" smtClean="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Personality Disorders</a:t>
            </a:r>
          </a:p>
        </p:txBody>
      </p:sp>
      <p:sp>
        <p:nvSpPr>
          <p:cNvPr id="51203"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Totality of emotional and behavioral traits</a:t>
            </a:r>
          </a:p>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Onset teens</a:t>
            </a:r>
          </a:p>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Enduring, inflexible, consistent, and maladaptive</a:t>
            </a:r>
          </a:p>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Causes significant impairment and/or </a:t>
            </a:r>
            <a:r>
              <a:rPr lang="en-US" b="1" dirty="0" smtClean="0">
                <a:effectLst>
                  <a:outerShdw blurRad="38100" dist="38100" dir="2700000" algn="tl">
                    <a:srgbClr val="000000">
                      <a:alpha val="43137"/>
                    </a:srgbClr>
                  </a:outerShdw>
                </a:effectLst>
              </a:rPr>
              <a:t>distress</a:t>
            </a:r>
          </a:p>
          <a:p>
            <a:pPr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Traits vs. Disorder</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7433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rtlCol="0">
            <a:normAutofit/>
          </a:bodyPr>
          <a:lstStyle/>
          <a:p>
            <a:pPr fontAlgn="auto">
              <a:spcAft>
                <a:spcPts val="0"/>
              </a:spcAft>
              <a:defRPr/>
            </a:pPr>
            <a:r>
              <a:rPr lang="en-US" b="1" dirty="0">
                <a:effectLst>
                  <a:outerShdw blurRad="38100" dist="38100" dir="2700000" algn="tl">
                    <a:srgbClr val="000000">
                      <a:alpha val="43137"/>
                    </a:srgbClr>
                  </a:outerShdw>
                </a:effectLst>
              </a:rPr>
              <a:t>Psychobiological Model of Personality</a:t>
            </a:r>
          </a:p>
        </p:txBody>
      </p:sp>
      <p:sp>
        <p:nvSpPr>
          <p:cNvPr id="52227"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r>
              <a:rPr lang="en-US" b="1" dirty="0">
                <a:effectLst>
                  <a:outerShdw blurRad="38100" dist="38100" dir="2700000" algn="tl">
                    <a:srgbClr val="000000">
                      <a:alpha val="43137"/>
                    </a:srgbClr>
                  </a:outerShdw>
                </a:effectLst>
              </a:rPr>
              <a:t>Personality (Cloninger, 1993)</a:t>
            </a:r>
          </a:p>
          <a:p>
            <a:pPr lvl="1" fontAlgn="auto">
              <a:spcAft>
                <a:spcPts val="0"/>
              </a:spcAft>
              <a:buFont typeface="Arial" pitchFamily="34" charset="0"/>
              <a:buChar char="–"/>
              <a:defRPr/>
            </a:pPr>
            <a:r>
              <a:rPr lang="en-US" sz="3600" b="1" dirty="0">
                <a:effectLst>
                  <a:outerShdw blurRad="38100" dist="38100" dir="2700000" algn="tl">
                    <a:srgbClr val="000000">
                      <a:alpha val="43137"/>
                    </a:srgbClr>
                  </a:outerShdw>
                </a:effectLst>
              </a:rPr>
              <a:t>Temperament</a:t>
            </a:r>
            <a:r>
              <a:rPr lang="en-US" b="1" dirty="0">
                <a:effectLst>
                  <a:outerShdw blurRad="38100" dist="38100" dir="2700000" algn="tl">
                    <a:srgbClr val="000000">
                      <a:alpha val="43137"/>
                    </a:srgbClr>
                  </a:outerShdw>
                </a:effectLst>
              </a:rPr>
              <a:t>-50% heavily influenced by </a:t>
            </a:r>
            <a:r>
              <a:rPr lang="en-US" b="1" dirty="0" smtClean="0">
                <a:effectLst>
                  <a:outerShdw blurRad="38100" dist="38100" dir="2700000" algn="tl">
                    <a:srgbClr val="000000">
                      <a:alpha val="43137"/>
                    </a:srgbClr>
                  </a:outerShdw>
                </a:effectLst>
              </a:rPr>
              <a:t>genetics</a:t>
            </a:r>
          </a:p>
          <a:p>
            <a:pPr lvl="2"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Affective Tone</a:t>
            </a:r>
          </a:p>
          <a:p>
            <a:pPr lvl="2"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Intensity and Reactivity</a:t>
            </a:r>
            <a:endParaRPr lang="en-US" b="1" dirty="0">
              <a:effectLst>
                <a:outerShdw blurRad="38100" dist="38100" dir="2700000" algn="tl">
                  <a:srgbClr val="000000">
                    <a:alpha val="43137"/>
                  </a:srgbClr>
                </a:outerShdw>
              </a:effectLst>
            </a:endParaRPr>
          </a:p>
          <a:p>
            <a:pPr lvl="1" fontAlgn="auto">
              <a:spcAft>
                <a:spcPts val="0"/>
              </a:spcAft>
              <a:buFont typeface="Arial" pitchFamily="34" charset="0"/>
              <a:buChar char="–"/>
              <a:defRPr/>
            </a:pPr>
            <a:r>
              <a:rPr lang="en-US" sz="3600" b="1" dirty="0">
                <a:effectLst>
                  <a:outerShdw blurRad="38100" dist="38100" dir="2700000" algn="tl">
                    <a:srgbClr val="000000">
                      <a:alpha val="43137"/>
                    </a:srgbClr>
                  </a:outerShdw>
                </a:effectLst>
              </a:rPr>
              <a:t>Character</a:t>
            </a:r>
            <a:r>
              <a:rPr lang="en-US" b="1" dirty="0">
                <a:effectLst>
                  <a:outerShdw blurRad="38100" dist="38100" dir="2700000" algn="tl">
                    <a:srgbClr val="000000">
                      <a:alpha val="43137"/>
                    </a:srgbClr>
                  </a:outerShdw>
                </a:effectLst>
              </a:rPr>
              <a:t>-50% heavily influenced by </a:t>
            </a:r>
            <a:r>
              <a:rPr lang="en-US" b="1" dirty="0" smtClean="0">
                <a:effectLst>
                  <a:outerShdw blurRad="38100" dist="38100" dir="2700000" algn="tl">
                    <a:srgbClr val="000000">
                      <a:alpha val="43137"/>
                    </a:srgbClr>
                  </a:outerShdw>
                </a:effectLst>
              </a:rPr>
              <a:t>environment</a:t>
            </a:r>
          </a:p>
          <a:p>
            <a:pPr lvl="2" fontAlgn="auto">
              <a:spcAft>
                <a:spcPts val="0"/>
              </a:spcAft>
              <a:buFont typeface="Arial" pitchFamily="34" charset="0"/>
              <a:buChar char="•"/>
              <a:defRPr/>
            </a:pPr>
            <a:r>
              <a:rPr lang="en-US" b="1" dirty="0" smtClean="0">
                <a:effectLst>
                  <a:outerShdw blurRad="38100" dist="38100" dir="2700000" algn="tl">
                    <a:srgbClr val="000000">
                      <a:alpha val="43137"/>
                    </a:srgbClr>
                  </a:outerShdw>
                </a:effectLst>
              </a:rPr>
              <a:t>Moral and Value System</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535555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1856</TotalTime>
  <Words>2693</Words>
  <Application>Microsoft Office PowerPoint</Application>
  <PresentationFormat>On-screen Show (4:3)</PresentationFormat>
  <Paragraphs>516</Paragraphs>
  <Slides>71</Slides>
  <Notes>55</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Verve</vt:lpstr>
      <vt:lpstr>MANAGING NARCISSISTIC, BORDERLINE AND ANTISOCIAL PERSONALITY DISORDERS (DSM-5)</vt:lpstr>
      <vt:lpstr>ALTERNATIVE DSM-5 MODEL FOR PERSONALITY DISORDERS</vt:lpstr>
      <vt:lpstr>ALTERNATIVE DSM-5 MODEL FOR PERSONALITY DISORDERS</vt:lpstr>
      <vt:lpstr>ALTERNATIVE DSM-5 MODEL FOR PERSONALITY DISORDERS</vt:lpstr>
      <vt:lpstr>ALTERNATIVE DSM-5 MODEL FOR PERSONALITY DISORDERS</vt:lpstr>
      <vt:lpstr>ALTERNATIVE DSM-5 MODEL FOR PERSONALITY DISORDERS</vt:lpstr>
      <vt:lpstr>ALTERNATIVE DSM-5 MODEL FOR PERSONALITY DISORDERS</vt:lpstr>
      <vt:lpstr>  Personality Disorders</vt:lpstr>
      <vt:lpstr>Psychobiological Model of Personality</vt:lpstr>
      <vt:lpstr>Psychobiological Model of Personality</vt:lpstr>
      <vt:lpstr>Psychobiological Model of Personality</vt:lpstr>
      <vt:lpstr>Treatment Considerations</vt:lpstr>
      <vt:lpstr>Treatment Considerations</vt:lpstr>
      <vt:lpstr>  Psychotherapeutic Treatment Strategies</vt:lpstr>
      <vt:lpstr>Psychotherapeutic Treatment Strategies</vt:lpstr>
      <vt:lpstr>Create Conducive Environment</vt:lpstr>
      <vt:lpstr>Setting Limits</vt:lpstr>
      <vt:lpstr>A “Good Parent” Sets “Good Limits”</vt:lpstr>
      <vt:lpstr>Personality Disorders</vt:lpstr>
      <vt:lpstr>NARCISISM AND PRIDE</vt:lpstr>
      <vt:lpstr>NARCISISM AND PRIDE</vt:lpstr>
      <vt:lpstr>NARCISISM AND PRIDE</vt:lpstr>
      <vt:lpstr>NARCISISM AND PRIDE</vt:lpstr>
      <vt:lpstr>Narcissistic Personality Disorder</vt:lpstr>
      <vt:lpstr>Narcissistic Personality Disorder</vt:lpstr>
      <vt:lpstr>Narcissistic Personality Disorder</vt:lpstr>
      <vt:lpstr>Narcissistic Personality Disorder</vt:lpstr>
      <vt:lpstr>Narcissistic Personality Disorder</vt:lpstr>
      <vt:lpstr>Narcissistic Personality Disorder</vt:lpstr>
      <vt:lpstr>Narcissistic Personality Disorder</vt:lpstr>
      <vt:lpstr>Management Considerations Narcissistic Personality Disorder</vt:lpstr>
      <vt:lpstr>Antisocial Personality Disorder</vt:lpstr>
      <vt:lpstr>PARALIMBIC SYSTEM AND ASPD</vt:lpstr>
      <vt:lpstr>PARALIMBIC SYSTEM AND ASPD</vt:lpstr>
      <vt:lpstr>PHINEAS GAGE</vt:lpstr>
      <vt:lpstr>PHINEAS GAGE</vt:lpstr>
      <vt:lpstr>PHINEAS GAGE</vt:lpstr>
      <vt:lpstr>PHINEAS GAGE</vt:lpstr>
      <vt:lpstr>PARALIMBIC SYSTEM AND ASPD</vt:lpstr>
      <vt:lpstr>PARALIMBIC SYSTEM AND ASPD</vt:lpstr>
      <vt:lpstr>PARALIMBIC SYSTEM AND ASPD</vt:lpstr>
      <vt:lpstr>PARALIMBIC SYSTEM AND ASPD</vt:lpstr>
      <vt:lpstr>PARALIMBIC SYSTEM AND ASPD</vt:lpstr>
      <vt:lpstr>PARALIMBIC SYSTEM AND ASPD</vt:lpstr>
      <vt:lpstr>PARALIMBIC SYSTEM AND ASPD</vt:lpstr>
      <vt:lpstr>PARALIMBIC SYSTEM AND ASPD</vt:lpstr>
      <vt:lpstr>PARALIMBIC SYSTEM AND ASPD</vt:lpstr>
      <vt:lpstr>PARALIMBIC SYSTEM AND ASPD</vt:lpstr>
      <vt:lpstr>     Management Considerations- ASPD</vt:lpstr>
      <vt:lpstr>BORDERLINE PERSONALITY DISORDER</vt:lpstr>
      <vt:lpstr>Treatment Planning Based on Symptom Clusters</vt:lpstr>
      <vt:lpstr>Abandonment Fear</vt:lpstr>
      <vt:lpstr>MANAGEMENT CONSIDERATIONS</vt:lpstr>
      <vt:lpstr>MANAGEMENT CONSIDERATIONS</vt:lpstr>
      <vt:lpstr>Identity Cluster</vt:lpstr>
      <vt:lpstr>Behavioral Foundation Program</vt:lpstr>
      <vt:lpstr>Affective Cluster</vt:lpstr>
      <vt:lpstr>Labeling Our Feelings</vt:lpstr>
      <vt:lpstr>Impulsive Cluster</vt:lpstr>
      <vt:lpstr>Impulsive Cluster</vt:lpstr>
      <vt:lpstr>Non-Suicidal Self Injury</vt:lpstr>
      <vt:lpstr>Non-Suicidal Self Injury</vt:lpstr>
      <vt:lpstr>Non-Suicidal Self Injury</vt:lpstr>
      <vt:lpstr>Non-Suicidal Self Injury</vt:lpstr>
      <vt:lpstr>Behavioral Safety Plan On 3x5 Index Card</vt:lpstr>
      <vt:lpstr>Bibliography</vt:lpstr>
      <vt:lpstr>Bibliography</vt:lpstr>
      <vt:lpstr>Bibliography</vt:lpstr>
      <vt:lpstr>REFERENCES</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AXIS II CLUSTER B PERSONALITY DISORDERS</dc:title>
  <dc:creator>cardwellnuckols</dc:creator>
  <cp:lastModifiedBy>Cardwell</cp:lastModifiedBy>
  <cp:revision>28</cp:revision>
  <dcterms:created xsi:type="dcterms:W3CDTF">2009-11-26T17:42:14Z</dcterms:created>
  <dcterms:modified xsi:type="dcterms:W3CDTF">2014-04-29T14:02:04Z</dcterms:modified>
</cp:coreProperties>
</file>